
<file path=[Content_Types].xml><?xml version="1.0" encoding="utf-8"?>
<Types xmlns="http://schemas.openxmlformats.org/package/2006/content-types">
  <Default Extension="xml" ContentType="application/xml"/>
  <Default Extension="png" ContentType="image/png"/>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7"/>
  </p:notesMasterIdLst>
  <p:handoutMasterIdLst>
    <p:handoutMasterId r:id="rId58"/>
  </p:handoutMasterIdLst>
  <p:sldIdLst>
    <p:sldId id="392" r:id="rId2"/>
    <p:sldId id="308" r:id="rId3"/>
    <p:sldId id="312" r:id="rId4"/>
    <p:sldId id="310" r:id="rId5"/>
    <p:sldId id="311" r:id="rId6"/>
    <p:sldId id="313" r:id="rId7"/>
    <p:sldId id="314" r:id="rId8"/>
    <p:sldId id="315" r:id="rId9"/>
    <p:sldId id="316" r:id="rId10"/>
    <p:sldId id="317" r:id="rId11"/>
    <p:sldId id="379" r:id="rId12"/>
    <p:sldId id="330" r:id="rId13"/>
    <p:sldId id="319" r:id="rId14"/>
    <p:sldId id="320" r:id="rId15"/>
    <p:sldId id="322" r:id="rId16"/>
    <p:sldId id="323" r:id="rId17"/>
    <p:sldId id="321" r:id="rId18"/>
    <p:sldId id="324" r:id="rId19"/>
    <p:sldId id="325" r:id="rId20"/>
    <p:sldId id="326" r:id="rId21"/>
    <p:sldId id="327" r:id="rId22"/>
    <p:sldId id="328" r:id="rId23"/>
    <p:sldId id="329" r:id="rId24"/>
    <p:sldId id="334" r:id="rId25"/>
    <p:sldId id="335" r:id="rId26"/>
    <p:sldId id="336" r:id="rId27"/>
    <p:sldId id="337" r:id="rId28"/>
    <p:sldId id="338" r:id="rId29"/>
    <p:sldId id="389" r:id="rId30"/>
    <p:sldId id="390" r:id="rId31"/>
    <p:sldId id="339" r:id="rId32"/>
    <p:sldId id="380" r:id="rId33"/>
    <p:sldId id="340" r:id="rId34"/>
    <p:sldId id="381" r:id="rId35"/>
    <p:sldId id="370" r:id="rId36"/>
    <p:sldId id="341" r:id="rId37"/>
    <p:sldId id="354" r:id="rId38"/>
    <p:sldId id="355" r:id="rId39"/>
    <p:sldId id="383" r:id="rId40"/>
    <p:sldId id="382" r:id="rId41"/>
    <p:sldId id="356" r:id="rId42"/>
    <p:sldId id="387" r:id="rId43"/>
    <p:sldId id="386" r:id="rId44"/>
    <p:sldId id="384" r:id="rId45"/>
    <p:sldId id="357" r:id="rId46"/>
    <p:sldId id="388" r:id="rId47"/>
    <p:sldId id="358" r:id="rId48"/>
    <p:sldId id="359" r:id="rId49"/>
    <p:sldId id="360" r:id="rId50"/>
    <p:sldId id="361" r:id="rId51"/>
    <p:sldId id="362" r:id="rId52"/>
    <p:sldId id="367" r:id="rId53"/>
    <p:sldId id="371" r:id="rId54"/>
    <p:sldId id="372" r:id="rId55"/>
    <p:sldId id="373" r:id="rId5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0" d="100"/>
          <a:sy n="100" d="100"/>
        </p:scale>
        <p:origin x="-1344" y="-15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notesMaster" Target="notesMasters/notesMaster1.xml"/><Relationship Id="rId58" Type="http://schemas.openxmlformats.org/officeDocument/2006/relationships/handoutMaster" Target="handoutMasters/handoutMaster1.xml"/><Relationship Id="rId59" Type="http://schemas.openxmlformats.org/officeDocument/2006/relationships/printerSettings" Target="printerSettings/printerSettings1.bin"/><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presProps" Target="presProps.xml"/><Relationship Id="rId61" Type="http://schemas.openxmlformats.org/officeDocument/2006/relationships/viewProps" Target="viewProps.xml"/><Relationship Id="rId62"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90107A3-8CBB-4186-A55F-77FD70DA213A}" type="datetimeFigureOut">
              <a:rPr lang="en-US" smtClean="0"/>
              <a:pPr/>
              <a:t>8/12/14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79968D6-C270-4DC5-988E-C0061512379B}" type="slidenum">
              <a:rPr lang="en-US" smtClean="0"/>
              <a:pPr/>
              <a:t>‹#›</a:t>
            </a:fld>
            <a:endParaRPr lang="en-US"/>
          </a:p>
        </p:txBody>
      </p:sp>
    </p:spTree>
    <p:extLst>
      <p:ext uri="{BB962C8B-B14F-4D97-AF65-F5344CB8AC3E}">
        <p14:creationId xmlns:p14="http://schemas.microsoft.com/office/powerpoint/2010/main" val="24306148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073E55B-F563-4F8A-9057-62EE75ED18BB}" type="datetimeFigureOut">
              <a:rPr lang="en-US" smtClean="0"/>
              <a:pPr/>
              <a:t>8/12/14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B309C2-F9DE-47CA-B843-59353EA8110C}" type="slidenum">
              <a:rPr lang="en-US" smtClean="0"/>
              <a:pPr/>
              <a:t>‹#›</a:t>
            </a:fld>
            <a:endParaRPr lang="en-US"/>
          </a:p>
        </p:txBody>
      </p:sp>
    </p:spTree>
    <p:extLst>
      <p:ext uri="{BB962C8B-B14F-4D97-AF65-F5344CB8AC3E}">
        <p14:creationId xmlns:p14="http://schemas.microsoft.com/office/powerpoint/2010/main" val="1353359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B309C2-F9DE-47CA-B843-59353EA8110C}" type="slidenum">
              <a:rPr lang="en-US" smtClean="0"/>
              <a:pPr/>
              <a:t>52</a:t>
            </a:fld>
            <a:endParaRPr lang="en-US"/>
          </a:p>
        </p:txBody>
      </p:sp>
    </p:spTree>
    <p:extLst>
      <p:ext uri="{BB962C8B-B14F-4D97-AF65-F5344CB8AC3E}">
        <p14:creationId xmlns:p14="http://schemas.microsoft.com/office/powerpoint/2010/main" val="35328446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DB6578E2-E418-4AC9-9072-8A6A7778190E}" type="datetimeFigureOut">
              <a:rPr lang="en-US" smtClean="0"/>
              <a:pPr/>
              <a:t>8/12/14</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ABE7CFF4-4338-4FD1-9632-63CADBD5AFFD}"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B6578E2-E418-4AC9-9072-8A6A7778190E}" type="datetimeFigureOut">
              <a:rPr lang="en-US" smtClean="0"/>
              <a:pPr/>
              <a:t>8/12/14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E7CFF4-4338-4FD1-9632-63CADBD5AFF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2"/>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2"/>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B6578E2-E418-4AC9-9072-8A6A7778190E}" type="datetimeFigureOut">
              <a:rPr lang="en-US" smtClean="0"/>
              <a:pPr/>
              <a:t>8/12/14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E7CFF4-4338-4FD1-9632-63CADBD5AFF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B6578E2-E418-4AC9-9072-8A6A7778190E}" type="datetimeFigureOut">
              <a:rPr lang="en-US" smtClean="0"/>
              <a:pPr/>
              <a:t>8/12/14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E7CFF4-4338-4FD1-9632-63CADBD5AFF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6"/>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DB6578E2-E418-4AC9-9072-8A6A7778190E}" type="datetimeFigureOut">
              <a:rPr lang="en-US" smtClean="0"/>
              <a:pPr/>
              <a:t>8/12/14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E7CFF4-4338-4FD1-9632-63CADBD5AFFD}"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B6578E2-E418-4AC9-9072-8A6A7778190E}" type="datetimeFigureOut">
              <a:rPr lang="en-US" smtClean="0"/>
              <a:pPr/>
              <a:t>8/12/14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E7CFF4-4338-4FD1-9632-63CADBD5AFF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1"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30" y="1859759"/>
            <a:ext cx="4041775" cy="654844"/>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1" y="2514602"/>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30" y="2514602"/>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DB6578E2-E418-4AC9-9072-8A6A7778190E}" type="datetimeFigureOut">
              <a:rPr lang="en-US" smtClean="0"/>
              <a:pPr/>
              <a:t>8/12/14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BE7CFF4-4338-4FD1-9632-63CADBD5AFF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B6578E2-E418-4AC9-9072-8A6A7778190E}" type="datetimeFigureOut">
              <a:rPr lang="en-US" smtClean="0"/>
              <a:pPr/>
              <a:t>8/12/14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BE7CFF4-4338-4FD1-9632-63CADBD5AFF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6578E2-E418-4AC9-9072-8A6A7778190E}" type="datetimeFigureOut">
              <a:rPr lang="en-US" smtClean="0"/>
              <a:pPr/>
              <a:t>8/12/14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BE7CFF4-4338-4FD1-9632-63CADBD5AFF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3"/>
            <a:ext cx="2743200" cy="1162051"/>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4" y="1676400"/>
            <a:ext cx="5111751"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B6578E2-E418-4AC9-9072-8A6A7778190E}" type="datetimeFigureOut">
              <a:rPr lang="en-US" smtClean="0"/>
              <a:pPr/>
              <a:t>8/12/14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E7CFF4-4338-4FD1-9632-63CADBD5AFF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8"/>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5"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9"/>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B6578E2-E418-4AC9-9072-8A6A7778190E}" type="datetimeFigureOut">
              <a:rPr lang="en-US" smtClean="0"/>
              <a:pPr/>
              <a:t>8/12/14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3"/>
            <a:ext cx="609600" cy="365125"/>
          </a:xfrm>
        </p:spPr>
        <p:txBody>
          <a:bodyPr/>
          <a:lstStyle/>
          <a:p>
            <a:fld id="{ABE7CFF4-4338-4FD1-9632-63CADBD5AFFD}" type="slidenum">
              <a:rPr lang="en-US" smtClean="0"/>
              <a:pPr/>
              <a:t>‹#›</a:t>
            </a:fld>
            <a:endParaRPr lang="en-US"/>
          </a:p>
        </p:txBody>
      </p:sp>
      <p:sp>
        <p:nvSpPr>
          <p:cNvPr id="3" name="Picture Placeholder 2"/>
          <p:cNvSpPr>
            <a:spLocks noGrp="1"/>
          </p:cNvSpPr>
          <p:nvPr>
            <p:ph type="pic" idx="1"/>
          </p:nvPr>
        </p:nvSpPr>
        <p:spPr>
          <a:xfrm rot="420000">
            <a:off x="3485793" y="1199518"/>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6" y="5816602"/>
            <a:ext cx="9163051"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1" y="6219827"/>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6" y="-7143"/>
            <a:ext cx="9163051"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1" y="-7143"/>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3"/>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DB6578E2-E418-4AC9-9072-8A6A7778190E}" type="datetimeFigureOut">
              <a:rPr lang="en-US" smtClean="0"/>
              <a:pPr/>
              <a:t>8/12/14</a:t>
            </a:fld>
            <a:endParaRPr lang="en-US"/>
          </a:p>
        </p:txBody>
      </p:sp>
      <p:sp>
        <p:nvSpPr>
          <p:cNvPr id="22" name="Footer Placeholder 21"/>
          <p:cNvSpPr>
            <a:spLocks noGrp="1"/>
          </p:cNvSpPr>
          <p:nvPr>
            <p:ph type="ftr" sz="quarter" idx="3"/>
          </p:nvPr>
        </p:nvSpPr>
        <p:spPr>
          <a:xfrm>
            <a:off x="2667000" y="6356353"/>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3"/>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ABE7CFF4-4338-4FD1-9632-63CADBD5AFFD}"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audio" Target="../media/audio1.wav"/></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jpeg"/><Relationship Id="rId3"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jpeg"/><Relationship Id="rId3" Type="http://schemas.openxmlformats.org/officeDocument/2006/relationships/image" Target="../media/image5.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0.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1.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2.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3.gi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5.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6.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7.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8.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9.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png"/><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Lecture Test 1 Packet B </a:t>
            </a:r>
            <a:r>
              <a:rPr lang="en-US" dirty="0" smtClean="0"/>
              <a:t>   </a:t>
            </a:r>
            <a:endParaRPr lang="en-US" dirty="0"/>
          </a:p>
        </p:txBody>
      </p:sp>
      <p:sp>
        <p:nvSpPr>
          <p:cNvPr id="3" name="Subtitle 2"/>
          <p:cNvSpPr>
            <a:spLocks noGrp="1"/>
          </p:cNvSpPr>
          <p:nvPr>
            <p:ph type="subTitle" idx="1"/>
          </p:nvPr>
        </p:nvSpPr>
        <p:spPr/>
        <p:txBody>
          <a:bodyPr/>
          <a:lstStyle/>
          <a:p>
            <a:endParaRPr lang="en-US" dirty="0" smtClean="0"/>
          </a:p>
          <a:p>
            <a:endParaRPr lang="en-US" dirty="0"/>
          </a:p>
        </p:txBody>
      </p:sp>
    </p:spTree>
    <p:extLst>
      <p:ext uri="{BB962C8B-B14F-4D97-AF65-F5344CB8AC3E}">
        <p14:creationId xmlns:p14="http://schemas.microsoft.com/office/powerpoint/2010/main" val="2327999312"/>
      </p:ext>
    </p:extLst>
  </p:cSld>
  <p:clrMapOvr>
    <a:masterClrMapping/>
  </p:clrMapOvr>
  <p:transition xmlns:p14="http://schemas.microsoft.com/office/powerpoint/2010/main">
    <p:sndAc>
      <p:stSnd>
        <p:snd r:embed="rId2" name="drumroll.wav"/>
      </p:stSnd>
    </p:sndAc>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04088"/>
            <a:ext cx="8305800" cy="5391912"/>
          </a:xfrm>
        </p:spPr>
        <p:txBody>
          <a:bodyPr>
            <a:normAutofit fontScale="90000"/>
          </a:bodyPr>
          <a:lstStyle/>
          <a:p>
            <a:r>
              <a:rPr lang="en-US" sz="2400" dirty="0" smtClean="0">
                <a:solidFill>
                  <a:schemeClr val="tx1"/>
                </a:solidFill>
              </a:rPr>
              <a:t>Koch’s Postulates- a method of determining the </a:t>
            </a:r>
            <a:r>
              <a:rPr lang="en-US" sz="2400" i="1" dirty="0" smtClean="0">
                <a:solidFill>
                  <a:srgbClr val="FF0000"/>
                </a:solidFill>
              </a:rPr>
              <a:t>etiologic</a:t>
            </a:r>
            <a:r>
              <a:rPr lang="en-US" sz="2400" dirty="0" smtClean="0">
                <a:solidFill>
                  <a:schemeClr val="tx1"/>
                </a:solidFill>
              </a:rPr>
              <a:t> agent</a:t>
            </a:r>
            <a:br>
              <a:rPr lang="en-US" sz="2400" dirty="0" smtClean="0">
                <a:solidFill>
                  <a:schemeClr val="tx1"/>
                </a:solidFill>
              </a:rPr>
            </a:br>
            <a:r>
              <a:rPr lang="en-US" sz="2400" dirty="0" smtClean="0">
                <a:solidFill>
                  <a:schemeClr val="tx1"/>
                </a:solidFill>
              </a:rPr>
              <a:t>  			of infectious diseases.</a:t>
            </a:r>
            <a:br>
              <a:rPr lang="en-US" sz="2400" dirty="0" smtClean="0">
                <a:solidFill>
                  <a:schemeClr val="tx1"/>
                </a:solidFill>
              </a:rPr>
            </a:br>
            <a:r>
              <a:rPr lang="en-US" sz="2400" dirty="0" smtClean="0">
                <a:solidFill>
                  <a:schemeClr val="tx1"/>
                </a:solidFill>
              </a:rPr>
              <a:t/>
            </a:r>
            <a:br>
              <a:rPr lang="en-US" sz="2400" dirty="0" smtClean="0">
                <a:solidFill>
                  <a:schemeClr val="tx1"/>
                </a:solidFill>
              </a:rPr>
            </a:br>
            <a:r>
              <a:rPr lang="en-US" sz="2000" dirty="0" smtClean="0">
                <a:solidFill>
                  <a:schemeClr val="tx1"/>
                </a:solidFill>
              </a:rPr>
              <a:t>1.  The suspected etiologic agent must be found in every case of the disease and be 	absent in healthy hosts.</a:t>
            </a:r>
            <a:br>
              <a:rPr lang="en-US" sz="2000" dirty="0" smtClean="0">
                <a:solidFill>
                  <a:schemeClr val="tx1"/>
                </a:solidFill>
              </a:rPr>
            </a:br>
            <a:r>
              <a:rPr lang="en-US" sz="2000" dirty="0" smtClean="0">
                <a:solidFill>
                  <a:schemeClr val="tx1"/>
                </a:solidFill>
              </a:rPr>
              <a:t/>
            </a:r>
            <a:br>
              <a:rPr lang="en-US" sz="2000" dirty="0" smtClean="0">
                <a:solidFill>
                  <a:schemeClr val="tx1"/>
                </a:solidFill>
              </a:rPr>
            </a:br>
            <a:r>
              <a:rPr lang="en-US" sz="2000" dirty="0" smtClean="0">
                <a:solidFill>
                  <a:schemeClr val="tx1"/>
                </a:solidFill>
              </a:rPr>
              <a:t>2.  The suspected etiologic agent must be isolated in pure culture and identified.</a:t>
            </a:r>
            <a:br>
              <a:rPr lang="en-US" sz="2000" dirty="0" smtClean="0">
                <a:solidFill>
                  <a:schemeClr val="tx1"/>
                </a:solidFill>
              </a:rPr>
            </a:br>
            <a:r>
              <a:rPr lang="en-US" sz="2000" dirty="0" smtClean="0">
                <a:solidFill>
                  <a:schemeClr val="tx1"/>
                </a:solidFill>
              </a:rPr>
              <a:t>	</a:t>
            </a:r>
            <a:br>
              <a:rPr lang="en-US" sz="2000" dirty="0" smtClean="0">
                <a:solidFill>
                  <a:schemeClr val="tx1"/>
                </a:solidFill>
              </a:rPr>
            </a:br>
            <a:r>
              <a:rPr lang="en-US" sz="2000" dirty="0" smtClean="0">
                <a:solidFill>
                  <a:schemeClr val="tx1"/>
                </a:solidFill>
              </a:rPr>
              <a:t>3.  The suspected etiologic agent when inoculated into a healthy susceptible host must 	come down with the same disease as in step 1.</a:t>
            </a:r>
            <a:br>
              <a:rPr lang="en-US" sz="2000" dirty="0" smtClean="0">
                <a:solidFill>
                  <a:schemeClr val="tx1"/>
                </a:solidFill>
              </a:rPr>
            </a:br>
            <a:r>
              <a:rPr lang="en-US" sz="2000" dirty="0" smtClean="0">
                <a:solidFill>
                  <a:schemeClr val="tx1"/>
                </a:solidFill>
              </a:rPr>
              <a:t/>
            </a:r>
            <a:br>
              <a:rPr lang="en-US" sz="2000" dirty="0" smtClean="0">
                <a:solidFill>
                  <a:schemeClr val="tx1"/>
                </a:solidFill>
              </a:rPr>
            </a:br>
            <a:r>
              <a:rPr lang="en-US" sz="2000" dirty="0" smtClean="0">
                <a:solidFill>
                  <a:schemeClr val="tx1"/>
                </a:solidFill>
              </a:rPr>
              <a:t>4.  The same etiologic agent from step 2 must be isolated and identified in the second 	diseased animal.</a:t>
            </a:r>
            <a:br>
              <a:rPr lang="en-US" sz="2000" dirty="0" smtClean="0">
                <a:solidFill>
                  <a:schemeClr val="tx1"/>
                </a:solidFill>
              </a:rPr>
            </a:br>
            <a:r>
              <a:rPr lang="en-US" sz="2000" dirty="0" smtClean="0">
                <a:solidFill>
                  <a:schemeClr val="tx1"/>
                </a:solidFill>
              </a:rPr>
              <a:t/>
            </a:r>
            <a:br>
              <a:rPr lang="en-US" sz="2000" dirty="0" smtClean="0">
                <a:solidFill>
                  <a:schemeClr val="tx1"/>
                </a:solidFill>
              </a:rPr>
            </a:br>
            <a:r>
              <a:rPr lang="en-US" sz="2000" dirty="0" smtClean="0">
                <a:solidFill>
                  <a:schemeClr val="tx1"/>
                </a:solidFill>
              </a:rPr>
              <a:t>	Koch proved that bacteria do cause infection and disease AND with his 		postulates developed a method to identify which bacteria cause each 	infectious disease.</a:t>
            </a:r>
            <a:br>
              <a:rPr lang="en-US" sz="2000" dirty="0" smtClean="0">
                <a:solidFill>
                  <a:schemeClr val="tx1"/>
                </a:solidFill>
              </a:rPr>
            </a:br>
            <a:r>
              <a:rPr lang="en-US" sz="2000" dirty="0" smtClean="0">
                <a:solidFill>
                  <a:schemeClr val="tx1"/>
                </a:solidFill>
              </a:rPr>
              <a:t/>
            </a:r>
            <a:br>
              <a:rPr lang="en-US" sz="2000" dirty="0" smtClean="0">
                <a:solidFill>
                  <a:schemeClr val="tx1"/>
                </a:solidFill>
              </a:rPr>
            </a:br>
            <a:endParaRPr lang="en-US" sz="2400" dirty="0">
              <a:solidFill>
                <a:schemeClr val="tx1"/>
              </a:solidFill>
            </a:endParaRP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cow02435_13_17.jpg"/>
          <p:cNvPicPr>
            <a:picLocks noGrp="1" noChangeAspect="1"/>
          </p:cNvPicPr>
          <p:nvPr>
            <p:ph idx="1"/>
          </p:nvPr>
        </p:nvPicPr>
        <p:blipFill rotWithShape="1">
          <a:blip r:embed="rId2">
            <a:extLst>
              <a:ext uri="{28A0092B-C50C-407E-A947-70E740481C1C}">
                <a14:useLocalDpi xmlns:a14="http://schemas.microsoft.com/office/drawing/2010/main" val="0"/>
              </a:ext>
            </a:extLst>
          </a:blip>
          <a:srcRect l="-622" t="-1705" r="-3483" b="-12623"/>
          <a:stretch/>
        </p:blipFill>
        <p:spPr>
          <a:xfrm>
            <a:off x="838200" y="-152400"/>
            <a:ext cx="7467600" cy="7620000"/>
          </a:xfrm>
        </p:spPr>
      </p:pic>
    </p:spTree>
    <p:extLst>
      <p:ext uri="{BB962C8B-B14F-4D97-AF65-F5344CB8AC3E}">
        <p14:creationId xmlns:p14="http://schemas.microsoft.com/office/powerpoint/2010/main" val="10895559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04088"/>
            <a:ext cx="8305800" cy="5468112"/>
          </a:xfrm>
        </p:spPr>
        <p:txBody>
          <a:bodyPr>
            <a:normAutofit fontScale="90000"/>
          </a:bodyPr>
          <a:lstStyle/>
          <a:p>
            <a:r>
              <a:rPr lang="en-US" sz="2800" dirty="0" smtClean="0">
                <a:solidFill>
                  <a:schemeClr val="tx1"/>
                </a:solidFill>
              </a:rPr>
              <a:t>Koch and his colleagues also contributed other advances in the microbiology laboratory including:</a:t>
            </a:r>
            <a:br>
              <a:rPr lang="en-US" sz="2800" dirty="0" smtClean="0">
                <a:solidFill>
                  <a:schemeClr val="tx1"/>
                </a:solidFill>
              </a:rPr>
            </a:br>
            <a:r>
              <a:rPr lang="en-US" sz="2800" dirty="0" smtClean="0">
                <a:solidFill>
                  <a:schemeClr val="tx1"/>
                </a:solidFill>
              </a:rPr>
              <a:t/>
            </a:r>
            <a:br>
              <a:rPr lang="en-US" sz="2800" dirty="0" smtClean="0">
                <a:solidFill>
                  <a:schemeClr val="tx1"/>
                </a:solidFill>
              </a:rPr>
            </a:br>
            <a:r>
              <a:rPr lang="en-US" sz="2400" dirty="0" smtClean="0">
                <a:solidFill>
                  <a:schemeClr val="tx1"/>
                </a:solidFill>
              </a:rPr>
              <a:t>	a) simple staining techniques were developed to see bacteria</a:t>
            </a:r>
            <a:br>
              <a:rPr lang="en-US" sz="2400" dirty="0" smtClean="0">
                <a:solidFill>
                  <a:schemeClr val="tx1"/>
                </a:solidFill>
              </a:rPr>
            </a:br>
            <a:r>
              <a:rPr lang="en-US" sz="2400" dirty="0" smtClean="0">
                <a:solidFill>
                  <a:schemeClr val="tx1"/>
                </a:solidFill>
              </a:rPr>
              <a:t>	b) the first photographs of bacteria in diseased tissue were taken</a:t>
            </a:r>
            <a:br>
              <a:rPr lang="en-US" sz="2400" dirty="0" smtClean="0">
                <a:solidFill>
                  <a:schemeClr val="tx1"/>
                </a:solidFill>
              </a:rPr>
            </a:br>
            <a:r>
              <a:rPr lang="en-US" sz="2400" dirty="0" smtClean="0">
                <a:solidFill>
                  <a:schemeClr val="tx1"/>
                </a:solidFill>
              </a:rPr>
              <a:t>	c) the use of steam was first used to sterilize media</a:t>
            </a:r>
            <a:br>
              <a:rPr lang="en-US" sz="2400" dirty="0" smtClean="0">
                <a:solidFill>
                  <a:schemeClr val="tx1"/>
                </a:solidFill>
              </a:rPr>
            </a:br>
            <a:r>
              <a:rPr lang="en-US" sz="2400" dirty="0" smtClean="0">
                <a:solidFill>
                  <a:schemeClr val="tx1"/>
                </a:solidFill>
              </a:rPr>
              <a:t>	d) the use of agar was first used to solidify bacterial growth 		    media</a:t>
            </a:r>
            <a:br>
              <a:rPr lang="en-US" sz="2400" dirty="0" smtClean="0">
                <a:solidFill>
                  <a:schemeClr val="tx1"/>
                </a:solidFill>
              </a:rPr>
            </a:br>
            <a:r>
              <a:rPr lang="en-US" sz="2400" dirty="0" smtClean="0">
                <a:solidFill>
                  <a:schemeClr val="tx1"/>
                </a:solidFill>
              </a:rPr>
              <a:t>	e) aseptic transfer of bacteria using platinum wires was first 		    proposed</a:t>
            </a:r>
            <a:br>
              <a:rPr lang="en-US" sz="2400" dirty="0" smtClean="0">
                <a:solidFill>
                  <a:schemeClr val="tx1"/>
                </a:solidFill>
              </a:rPr>
            </a:br>
            <a:r>
              <a:rPr lang="en-US" sz="2400" dirty="0" smtClean="0">
                <a:solidFill>
                  <a:schemeClr val="tx1"/>
                </a:solidFill>
              </a:rPr>
              <a:t>	f) the use of the Petri dish was started</a:t>
            </a:r>
            <a:br>
              <a:rPr lang="en-US" sz="2400" dirty="0" smtClean="0">
                <a:solidFill>
                  <a:schemeClr val="tx1"/>
                </a:solidFill>
              </a:rPr>
            </a:br>
            <a:r>
              <a:rPr lang="en-US" sz="2400" dirty="0" smtClean="0">
                <a:solidFill>
                  <a:schemeClr val="tx1"/>
                </a:solidFill>
              </a:rPr>
              <a:t/>
            </a:r>
            <a:br>
              <a:rPr lang="en-US" sz="2400" dirty="0" smtClean="0">
                <a:solidFill>
                  <a:schemeClr val="tx1"/>
                </a:solidFill>
              </a:rPr>
            </a:br>
            <a:r>
              <a:rPr lang="en-US" sz="2800" dirty="0" smtClean="0">
                <a:solidFill>
                  <a:schemeClr val="tx1"/>
                </a:solidFill>
              </a:rPr>
              <a:t/>
            </a:r>
            <a:br>
              <a:rPr lang="en-US" sz="2800" dirty="0" smtClean="0">
                <a:solidFill>
                  <a:schemeClr val="tx1"/>
                </a:solidFill>
              </a:rPr>
            </a:br>
            <a:r>
              <a:rPr lang="en-US" sz="2800" dirty="0" smtClean="0">
                <a:solidFill>
                  <a:schemeClr val="tx1"/>
                </a:solidFill>
              </a:rPr>
              <a:t/>
            </a:r>
            <a:br>
              <a:rPr lang="en-US" sz="2800" dirty="0" smtClean="0">
                <a:solidFill>
                  <a:schemeClr val="tx1"/>
                </a:solidFill>
              </a:rPr>
            </a:br>
            <a:endParaRPr lang="en-US" sz="2800" dirty="0">
              <a:solidFill>
                <a:schemeClr val="tx1"/>
              </a:solidFill>
            </a:endParaRP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solidFill>
                  <a:schemeClr val="tx1"/>
                </a:solidFill>
              </a:rPr>
              <a:t>In 1884, Christian Gram (Denmark) developed the Gram stain.</a:t>
            </a:r>
            <a:endParaRPr lang="en-US" sz="2800" dirty="0">
              <a:solidFill>
                <a:schemeClr val="tx1"/>
              </a:solidFill>
            </a:endParaRPr>
          </a:p>
        </p:txBody>
      </p:sp>
      <p:pic>
        <p:nvPicPr>
          <p:cNvPr id="4" name="Content Placeholder 3" descr="220px-Gram_stain_01.jpg"/>
          <p:cNvPicPr>
            <a:picLocks noGrp="1" noChangeAspect="1"/>
          </p:cNvPicPr>
          <p:nvPr>
            <p:ph idx="1"/>
          </p:nvPr>
        </p:nvPicPr>
        <p:blipFill>
          <a:blip r:embed="rId2" cstate="print"/>
          <a:stretch>
            <a:fillRect/>
          </a:stretch>
        </p:blipFill>
        <p:spPr>
          <a:xfrm>
            <a:off x="2895600" y="2133600"/>
            <a:ext cx="3124200" cy="2971800"/>
          </a:xfrm>
        </p:spPr>
      </p:pic>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solidFill>
                  <a:schemeClr val="tx1"/>
                </a:solidFill>
              </a:rPr>
              <a:t>In 1892, Dmitri Ivanovski (Russia) discovered the Tobacco Mosaic virus.</a:t>
            </a:r>
            <a:endParaRPr lang="en-US" sz="2800" dirty="0">
              <a:solidFill>
                <a:schemeClr val="tx1"/>
              </a:solidFill>
            </a:endParaRPr>
          </a:p>
        </p:txBody>
      </p:sp>
      <p:pic>
        <p:nvPicPr>
          <p:cNvPr id="4" name="Content Placeholder 3" descr="tobacco_mosaic_virus.jpg"/>
          <p:cNvPicPr>
            <a:picLocks noGrp="1" noChangeAspect="1"/>
          </p:cNvPicPr>
          <p:nvPr>
            <p:ph idx="1"/>
          </p:nvPr>
        </p:nvPicPr>
        <p:blipFill>
          <a:blip r:embed="rId2" cstate="print"/>
          <a:stretch>
            <a:fillRect/>
          </a:stretch>
        </p:blipFill>
        <p:spPr>
          <a:xfrm>
            <a:off x="2586041" y="2133601"/>
            <a:ext cx="3971925" cy="3444082"/>
          </a:xfrm>
        </p:spPr>
      </p:pic>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04088"/>
            <a:ext cx="8305800" cy="5315712"/>
          </a:xfrm>
        </p:spPr>
        <p:txBody>
          <a:bodyPr>
            <a:normAutofit/>
          </a:bodyPr>
          <a:lstStyle/>
          <a:p>
            <a:pPr algn="ctr"/>
            <a:r>
              <a:rPr lang="en-US" sz="2800" dirty="0" smtClean="0">
                <a:solidFill>
                  <a:schemeClr val="tx1"/>
                </a:solidFill>
              </a:rPr>
              <a:t>With the proof of the </a:t>
            </a:r>
            <a:r>
              <a:rPr lang="en-US" sz="2800" dirty="0" smtClean="0">
                <a:solidFill>
                  <a:srgbClr val="FF0000"/>
                </a:solidFill>
              </a:rPr>
              <a:t>Germ Theory of Disease</a:t>
            </a:r>
            <a:r>
              <a:rPr lang="en-US" sz="2800" dirty="0" smtClean="0">
                <a:solidFill>
                  <a:schemeClr val="tx1"/>
                </a:solidFill>
              </a:rPr>
              <a:t>, the next step in microbiology was to understand how this information could be used </a:t>
            </a:r>
            <a:r>
              <a:rPr lang="en-US" sz="2800" dirty="0" smtClean="0">
                <a:solidFill>
                  <a:srgbClr val="FF0000"/>
                </a:solidFill>
              </a:rPr>
              <a:t>to prevent disease </a:t>
            </a:r>
            <a:r>
              <a:rPr lang="en-US" sz="2800" dirty="0" smtClean="0">
                <a:solidFill>
                  <a:schemeClr val="tx1"/>
                </a:solidFill>
              </a:rPr>
              <a:t>in clinical settings.</a:t>
            </a:r>
            <a:br>
              <a:rPr lang="en-US" sz="2800" dirty="0" smtClean="0">
                <a:solidFill>
                  <a:schemeClr val="tx1"/>
                </a:solidFill>
              </a:rPr>
            </a:br>
            <a:r>
              <a:rPr lang="en-US" sz="2800" dirty="0" smtClean="0">
                <a:solidFill>
                  <a:schemeClr val="tx1"/>
                </a:solidFill>
              </a:rPr>
              <a:t/>
            </a:r>
            <a:br>
              <a:rPr lang="en-US" sz="2800" dirty="0" smtClean="0">
                <a:solidFill>
                  <a:schemeClr val="tx1"/>
                </a:solidFill>
              </a:rPr>
            </a:br>
            <a:r>
              <a:rPr lang="en-US" sz="2800" dirty="0" smtClean="0">
                <a:solidFill>
                  <a:schemeClr val="tx1"/>
                </a:solidFill>
              </a:rPr>
              <a:t/>
            </a:r>
            <a:br>
              <a:rPr lang="en-US" sz="2800" dirty="0" smtClean="0">
                <a:solidFill>
                  <a:schemeClr val="tx1"/>
                </a:solidFill>
              </a:rPr>
            </a:br>
            <a:r>
              <a:rPr lang="en-US" sz="2800" dirty="0" smtClean="0">
                <a:solidFill>
                  <a:schemeClr val="tx1"/>
                </a:solidFill>
              </a:rPr>
              <a:t/>
            </a:r>
            <a:br>
              <a:rPr lang="en-US" sz="2800" dirty="0" smtClean="0">
                <a:solidFill>
                  <a:schemeClr val="tx1"/>
                </a:solidFill>
              </a:rPr>
            </a:br>
            <a:r>
              <a:rPr lang="en-US" sz="2800" dirty="0" smtClean="0">
                <a:solidFill>
                  <a:schemeClr val="tx1"/>
                </a:solidFill>
              </a:rPr>
              <a:t/>
            </a:r>
            <a:br>
              <a:rPr lang="en-US" sz="2800" dirty="0" smtClean="0">
                <a:solidFill>
                  <a:schemeClr val="tx1"/>
                </a:solidFill>
              </a:rPr>
            </a:br>
            <a:r>
              <a:rPr lang="en-US" sz="2800" dirty="0" smtClean="0">
                <a:solidFill>
                  <a:schemeClr val="tx1"/>
                </a:solidFill>
              </a:rPr>
              <a:t/>
            </a:r>
            <a:br>
              <a:rPr lang="en-US" sz="2800" dirty="0" smtClean="0">
                <a:solidFill>
                  <a:schemeClr val="tx1"/>
                </a:solidFill>
              </a:rPr>
            </a:br>
            <a:endParaRPr lang="en-US" sz="2800" dirty="0">
              <a:solidFill>
                <a:schemeClr val="tx1"/>
              </a:solidFill>
            </a:endParaRP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2800" dirty="0" smtClean="0">
                <a:solidFill>
                  <a:schemeClr val="tx1"/>
                </a:solidFill>
              </a:rPr>
              <a:t>Edward Jenner (England) – in the late 1700’s he developed the first vaccine known in the western world; the vaccine he developed protected people from smallpox.</a:t>
            </a:r>
            <a:endParaRPr lang="en-US" sz="2800" dirty="0">
              <a:solidFill>
                <a:schemeClr val="tx1"/>
              </a:solidFill>
            </a:endParaRPr>
          </a:p>
        </p:txBody>
      </p:sp>
      <p:pic>
        <p:nvPicPr>
          <p:cNvPr id="5" name="Content Placeholder 4" descr="jenner.jpg"/>
          <p:cNvPicPr>
            <a:picLocks noGrp="1" noChangeAspect="1"/>
          </p:cNvPicPr>
          <p:nvPr>
            <p:ph idx="1"/>
          </p:nvPr>
        </p:nvPicPr>
        <p:blipFill>
          <a:blip r:embed="rId2" cstate="print"/>
          <a:stretch>
            <a:fillRect/>
          </a:stretch>
        </p:blipFill>
        <p:spPr>
          <a:xfrm>
            <a:off x="2905125" y="2029620"/>
            <a:ext cx="3333750" cy="4200526"/>
          </a:xfrm>
        </p:spPr>
      </p:pic>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658112"/>
          </a:xfrm>
        </p:spPr>
        <p:txBody>
          <a:bodyPr>
            <a:normAutofit fontScale="90000"/>
          </a:bodyPr>
          <a:lstStyle/>
          <a:p>
            <a:r>
              <a:rPr lang="en-US" sz="2800" dirty="0" err="1" smtClean="0">
                <a:solidFill>
                  <a:schemeClr val="tx1"/>
                </a:solidFill>
              </a:rPr>
              <a:t>Ignaz</a:t>
            </a:r>
            <a:r>
              <a:rPr lang="en-US" sz="2800" dirty="0" smtClean="0">
                <a:solidFill>
                  <a:schemeClr val="tx1"/>
                </a:solidFill>
              </a:rPr>
              <a:t> </a:t>
            </a:r>
            <a:r>
              <a:rPr lang="en-US" sz="2800" dirty="0" err="1" smtClean="0">
                <a:solidFill>
                  <a:schemeClr val="tx1"/>
                </a:solidFill>
              </a:rPr>
              <a:t>Semmelweis</a:t>
            </a:r>
            <a:r>
              <a:rPr lang="en-US" sz="2800" dirty="0" smtClean="0">
                <a:solidFill>
                  <a:schemeClr val="tx1"/>
                </a:solidFill>
              </a:rPr>
              <a:t> (Austria) – in the mid 1800’s he was perplexed over the high numbers of cases or puerperal fever in mothers of newborn babies;  he hypothesized that perhaps the doctors delivering the babies should WASH THEIR HANDS!!</a:t>
            </a:r>
            <a:endParaRPr lang="en-US" sz="2800" dirty="0">
              <a:solidFill>
                <a:schemeClr val="tx1"/>
              </a:solidFill>
            </a:endParaRPr>
          </a:p>
        </p:txBody>
      </p:sp>
      <p:pic>
        <p:nvPicPr>
          <p:cNvPr id="4" name="Content Placeholder 3" descr="handwashing.jpg"/>
          <p:cNvPicPr>
            <a:picLocks noGrp="1" noChangeAspect="1"/>
          </p:cNvPicPr>
          <p:nvPr>
            <p:ph idx="1"/>
          </p:nvPr>
        </p:nvPicPr>
        <p:blipFill>
          <a:blip r:embed="rId2" cstate="print"/>
          <a:stretch>
            <a:fillRect/>
          </a:stretch>
        </p:blipFill>
        <p:spPr>
          <a:xfrm>
            <a:off x="3048000" y="2986882"/>
            <a:ext cx="3048000" cy="2286000"/>
          </a:xfrm>
        </p:spPr>
      </p:pic>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smtClean="0">
                <a:solidFill>
                  <a:schemeClr val="tx1"/>
                </a:solidFill>
              </a:rPr>
              <a:t>Joseph Lister (England) – in the mid 1800’s he was the founder of antiseptic surgery and the use of antiseptics in health care.</a:t>
            </a:r>
            <a:endParaRPr lang="en-US" sz="2800" dirty="0">
              <a:solidFill>
                <a:schemeClr val="tx1"/>
              </a:solidFill>
            </a:endParaRPr>
          </a:p>
        </p:txBody>
      </p:sp>
      <p:pic>
        <p:nvPicPr>
          <p:cNvPr id="4" name="Content Placeholder 3" descr="earlysurgery lister.jpg"/>
          <p:cNvPicPr>
            <a:picLocks noGrp="1" noChangeAspect="1"/>
          </p:cNvPicPr>
          <p:nvPr>
            <p:ph idx="1"/>
          </p:nvPr>
        </p:nvPicPr>
        <p:blipFill>
          <a:blip r:embed="rId2" cstate="print"/>
          <a:stretch>
            <a:fillRect/>
          </a:stretch>
        </p:blipFill>
        <p:spPr>
          <a:xfrm>
            <a:off x="1828800" y="2288382"/>
            <a:ext cx="5486400" cy="3683000"/>
          </a:xfrm>
        </p:spPr>
      </p:pic>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smtClean="0">
                <a:solidFill>
                  <a:schemeClr val="tx1"/>
                </a:solidFill>
              </a:rPr>
              <a:t>Florence Nightingale (England) in the mid 1800’s she introduced cleanliness and other antiseptic techniques to nursing practice and started nursing education.</a:t>
            </a:r>
            <a:endParaRPr lang="en-US" sz="2800" dirty="0">
              <a:solidFill>
                <a:schemeClr val="tx1"/>
              </a:solidFill>
            </a:endParaRPr>
          </a:p>
        </p:txBody>
      </p:sp>
      <p:pic>
        <p:nvPicPr>
          <p:cNvPr id="4" name="Content Placeholder 3" descr="nightingale.jpg"/>
          <p:cNvPicPr>
            <a:picLocks noGrp="1" noChangeAspect="1"/>
          </p:cNvPicPr>
          <p:nvPr>
            <p:ph idx="1"/>
          </p:nvPr>
        </p:nvPicPr>
        <p:blipFill>
          <a:blip r:embed="rId2" cstate="print"/>
          <a:stretch>
            <a:fillRect/>
          </a:stretch>
        </p:blipFill>
        <p:spPr>
          <a:xfrm>
            <a:off x="1965772" y="1935163"/>
            <a:ext cx="5212456" cy="4160837"/>
          </a:xfrm>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sz="2800" dirty="0" smtClean="0">
                <a:solidFill>
                  <a:schemeClr val="tx1"/>
                </a:solidFill>
              </a:rPr>
              <a:t>In the 1600’s, Robert Hooke used a compound light microscope when looking at dead cork tissue and was the first to use the term </a:t>
            </a:r>
            <a:r>
              <a:rPr lang="en-US" sz="2800" dirty="0" smtClean="0">
                <a:solidFill>
                  <a:srgbClr val="FF0000"/>
                </a:solidFill>
              </a:rPr>
              <a:t>“cell” </a:t>
            </a:r>
            <a:r>
              <a:rPr lang="en-US" sz="2800" dirty="0" smtClean="0">
                <a:solidFill>
                  <a:schemeClr val="tx1"/>
                </a:solidFill>
              </a:rPr>
              <a:t>to describe the basic unit of all living things.</a:t>
            </a:r>
            <a:endParaRPr lang="en-US" sz="2800" dirty="0">
              <a:solidFill>
                <a:schemeClr val="tx1"/>
              </a:solidFill>
            </a:endParaRPr>
          </a:p>
        </p:txBody>
      </p:sp>
      <p:pic>
        <p:nvPicPr>
          <p:cNvPr id="12" name="Content Placeholder 11" descr="hooke microscope.jpg"/>
          <p:cNvPicPr>
            <a:picLocks noGrp="1" noChangeAspect="1"/>
          </p:cNvPicPr>
          <p:nvPr>
            <p:ph sz="half" idx="1"/>
          </p:nvPr>
        </p:nvPicPr>
        <p:blipFill>
          <a:blip r:embed="rId2" cstate="print"/>
          <a:stretch>
            <a:fillRect/>
          </a:stretch>
        </p:blipFill>
        <p:spPr>
          <a:xfrm>
            <a:off x="1036782" y="1920876"/>
            <a:ext cx="2879436" cy="4433888"/>
          </a:xfrm>
        </p:spPr>
      </p:pic>
      <p:pic>
        <p:nvPicPr>
          <p:cNvPr id="13" name="Content Placeholder 12" descr="cells.jpg"/>
          <p:cNvPicPr>
            <a:picLocks noGrp="1" noChangeAspect="1"/>
          </p:cNvPicPr>
          <p:nvPr>
            <p:ph sz="half" idx="2"/>
          </p:nvPr>
        </p:nvPicPr>
        <p:blipFill>
          <a:blip r:embed="rId3" cstate="print"/>
          <a:stretch>
            <a:fillRect/>
          </a:stretch>
        </p:blipFill>
        <p:spPr>
          <a:xfrm>
            <a:off x="4953000" y="2286003"/>
            <a:ext cx="2993136" cy="3733799"/>
          </a:xfrm>
        </p:spPr>
      </p:pic>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smtClean="0">
                <a:solidFill>
                  <a:schemeClr val="tx1"/>
                </a:solidFill>
              </a:rPr>
              <a:t>John Snow (England) – in the mid 1800’s he mapped the cases of cholera in London and started the studies of infection control and epidemiology.</a:t>
            </a:r>
            <a:endParaRPr lang="en-US" sz="2800" dirty="0">
              <a:solidFill>
                <a:schemeClr val="tx1"/>
              </a:solidFill>
            </a:endParaRPr>
          </a:p>
        </p:txBody>
      </p:sp>
      <p:pic>
        <p:nvPicPr>
          <p:cNvPr id="4" name="Content Placeholder 3" descr="john snow map.jpg"/>
          <p:cNvPicPr>
            <a:picLocks noGrp="1" noChangeAspect="1"/>
          </p:cNvPicPr>
          <p:nvPr>
            <p:ph idx="1"/>
          </p:nvPr>
        </p:nvPicPr>
        <p:blipFill>
          <a:blip r:embed="rId2" cstate="print"/>
          <a:stretch>
            <a:fillRect/>
          </a:stretch>
        </p:blipFill>
        <p:spPr>
          <a:xfrm>
            <a:off x="2143125" y="1981203"/>
            <a:ext cx="4857750" cy="3428999"/>
          </a:xfrm>
        </p:spPr>
      </p:pic>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04088"/>
            <a:ext cx="8305800" cy="5391912"/>
          </a:xfrm>
        </p:spPr>
        <p:txBody>
          <a:bodyPr>
            <a:normAutofit/>
          </a:bodyPr>
          <a:lstStyle/>
          <a:p>
            <a:pPr algn="ctr"/>
            <a:r>
              <a:rPr lang="en-US" sz="2800" dirty="0" smtClean="0">
                <a:solidFill>
                  <a:schemeClr val="tx1"/>
                </a:solidFill>
              </a:rPr>
              <a:t>Also knowing that microbes cause diseases, </a:t>
            </a:r>
            <a:br>
              <a:rPr lang="en-US" sz="2800" dirty="0" smtClean="0">
                <a:solidFill>
                  <a:schemeClr val="tx1"/>
                </a:solidFill>
              </a:rPr>
            </a:br>
            <a:r>
              <a:rPr lang="en-US" sz="2800" dirty="0" smtClean="0">
                <a:solidFill>
                  <a:schemeClr val="tx1"/>
                </a:solidFill>
              </a:rPr>
              <a:t>microbiologists and physicians began to work to develop</a:t>
            </a:r>
            <a:br>
              <a:rPr lang="en-US" sz="2800" dirty="0" smtClean="0">
                <a:solidFill>
                  <a:schemeClr val="tx1"/>
                </a:solidFill>
              </a:rPr>
            </a:br>
            <a:r>
              <a:rPr lang="en-US" sz="2800" dirty="0" smtClean="0">
                <a:solidFill>
                  <a:schemeClr val="tx1"/>
                </a:solidFill>
              </a:rPr>
              <a:t>chemotherapeutic agents to selectively destroy bacteria</a:t>
            </a:r>
            <a:br>
              <a:rPr lang="en-US" sz="2800" dirty="0" smtClean="0">
                <a:solidFill>
                  <a:schemeClr val="tx1"/>
                </a:solidFill>
              </a:rPr>
            </a:br>
            <a:r>
              <a:rPr lang="en-US" sz="2800" dirty="0" smtClean="0">
                <a:solidFill>
                  <a:schemeClr val="tx1"/>
                </a:solidFill>
              </a:rPr>
              <a:t>to treat humans with infectious diseases.</a:t>
            </a:r>
            <a:br>
              <a:rPr lang="en-US" sz="2800" dirty="0" smtClean="0">
                <a:solidFill>
                  <a:schemeClr val="tx1"/>
                </a:solidFill>
              </a:rPr>
            </a:br>
            <a:r>
              <a:rPr lang="en-US" sz="2800" dirty="0" smtClean="0">
                <a:solidFill>
                  <a:schemeClr val="tx1"/>
                </a:solidFill>
              </a:rPr>
              <a:t/>
            </a:r>
            <a:br>
              <a:rPr lang="en-US" sz="2800" dirty="0" smtClean="0">
                <a:solidFill>
                  <a:schemeClr val="tx1"/>
                </a:solidFill>
              </a:rPr>
            </a:br>
            <a:r>
              <a:rPr lang="en-US" sz="2800" dirty="0" smtClean="0">
                <a:solidFill>
                  <a:schemeClr val="tx1"/>
                </a:solidFill>
              </a:rPr>
              <a:t/>
            </a:r>
            <a:br>
              <a:rPr lang="en-US" sz="2800" dirty="0" smtClean="0">
                <a:solidFill>
                  <a:schemeClr val="tx1"/>
                </a:solidFill>
              </a:rPr>
            </a:br>
            <a:r>
              <a:rPr lang="en-US" sz="2800" dirty="0" smtClean="0">
                <a:solidFill>
                  <a:srgbClr val="FF0000"/>
                </a:solidFill>
              </a:rPr>
              <a:t>Selective toxicity </a:t>
            </a:r>
            <a:r>
              <a:rPr lang="en-US" sz="2800" dirty="0" smtClean="0">
                <a:solidFill>
                  <a:schemeClr val="tx1"/>
                </a:solidFill>
              </a:rPr>
              <a:t>– the ability to kill infectious organisms without killing the infected human.</a:t>
            </a:r>
            <a:br>
              <a:rPr lang="en-US" sz="2800" dirty="0" smtClean="0">
                <a:solidFill>
                  <a:schemeClr val="tx1"/>
                </a:solidFill>
              </a:rPr>
            </a:br>
            <a:r>
              <a:rPr lang="en-US" sz="2800" dirty="0" smtClean="0">
                <a:solidFill>
                  <a:schemeClr val="tx1"/>
                </a:solidFill>
              </a:rPr>
              <a:t/>
            </a:r>
            <a:br>
              <a:rPr lang="en-US" sz="2800" dirty="0" smtClean="0">
                <a:solidFill>
                  <a:schemeClr val="tx1"/>
                </a:solidFill>
              </a:rPr>
            </a:br>
            <a:r>
              <a:rPr lang="en-US" sz="2800" dirty="0" smtClean="0">
                <a:solidFill>
                  <a:schemeClr val="tx1"/>
                </a:solidFill>
              </a:rPr>
              <a:t/>
            </a:r>
            <a:br>
              <a:rPr lang="en-US" sz="2800" dirty="0" smtClean="0">
                <a:solidFill>
                  <a:schemeClr val="tx1"/>
                </a:solidFill>
              </a:rPr>
            </a:br>
            <a:r>
              <a:rPr lang="en-US" sz="2800" dirty="0" smtClean="0">
                <a:solidFill>
                  <a:schemeClr val="tx1"/>
                </a:solidFill>
              </a:rPr>
              <a:t/>
            </a:r>
            <a:br>
              <a:rPr lang="en-US" sz="2800" dirty="0" smtClean="0">
                <a:solidFill>
                  <a:schemeClr val="tx1"/>
                </a:solidFill>
              </a:rPr>
            </a:br>
            <a:endParaRPr lang="en-US" sz="2800" dirty="0">
              <a:solidFill>
                <a:schemeClr val="tx1"/>
              </a:solidFill>
            </a:endParaRPr>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2800" dirty="0" smtClean="0">
                <a:solidFill>
                  <a:schemeClr val="tx1"/>
                </a:solidFill>
              </a:rPr>
              <a:t>Paul Ehrlich (Germany) – in the early 1900’s he began the study of chemotherapy and developed the first lab synthesized drug, used to treat a disease, that was selectively toxic.</a:t>
            </a:r>
            <a:endParaRPr lang="en-US" sz="2800" dirty="0">
              <a:solidFill>
                <a:schemeClr val="tx1"/>
              </a:solidFill>
            </a:endParaRPr>
          </a:p>
        </p:txBody>
      </p:sp>
      <p:pic>
        <p:nvPicPr>
          <p:cNvPr id="5" name="Content Placeholder 4" descr="erlich.jpg"/>
          <p:cNvPicPr>
            <a:picLocks noGrp="1" noChangeAspect="1"/>
          </p:cNvPicPr>
          <p:nvPr>
            <p:ph idx="1"/>
          </p:nvPr>
        </p:nvPicPr>
        <p:blipFill>
          <a:blip r:embed="rId2" cstate="print"/>
          <a:stretch>
            <a:fillRect/>
          </a:stretch>
        </p:blipFill>
        <p:spPr>
          <a:xfrm>
            <a:off x="1661498" y="1935164"/>
            <a:ext cx="5821004" cy="4389437"/>
          </a:xfrm>
        </p:spPr>
      </p:pic>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solidFill>
                  <a:schemeClr val="tx1"/>
                </a:solidFill>
              </a:rPr>
              <a:t>Alexander Fleming (England) – in 1929, he discovered penicillin, the first true antibiotic.</a:t>
            </a:r>
            <a:endParaRPr lang="en-US" sz="2400" dirty="0">
              <a:solidFill>
                <a:schemeClr val="tx1"/>
              </a:solidFill>
            </a:endParaRPr>
          </a:p>
        </p:txBody>
      </p:sp>
      <p:pic>
        <p:nvPicPr>
          <p:cNvPr id="4" name="Content Placeholder 3" descr="penicillin.jpg"/>
          <p:cNvPicPr>
            <a:picLocks noGrp="1" noChangeAspect="1"/>
          </p:cNvPicPr>
          <p:nvPr>
            <p:ph idx="1"/>
          </p:nvPr>
        </p:nvPicPr>
        <p:blipFill>
          <a:blip r:embed="rId2" cstate="print"/>
          <a:stretch>
            <a:fillRect/>
          </a:stretch>
        </p:blipFill>
        <p:spPr>
          <a:xfrm>
            <a:off x="2971804" y="2438400"/>
            <a:ext cx="2819399" cy="2514600"/>
          </a:xfrm>
        </p:spPr>
      </p:pic>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04088"/>
            <a:ext cx="8305800" cy="5391912"/>
          </a:xfrm>
        </p:spPr>
        <p:txBody>
          <a:bodyPr>
            <a:normAutofit/>
          </a:bodyPr>
          <a:lstStyle/>
          <a:p>
            <a:pPr algn="ctr"/>
            <a:r>
              <a:rPr lang="en-US" sz="2800" dirty="0" smtClean="0">
                <a:solidFill>
                  <a:schemeClr val="tx1"/>
                </a:solidFill>
              </a:rPr>
              <a:t>Today, microbiology is in the modern era and has largely untapped room for exploration in the fields of epidemiology, genetic engineering, immunology, vaccines, bioremediation and in industry.</a:t>
            </a:r>
            <a:br>
              <a:rPr lang="en-US" sz="2800" dirty="0" smtClean="0">
                <a:solidFill>
                  <a:schemeClr val="tx1"/>
                </a:solidFill>
              </a:rPr>
            </a:br>
            <a:r>
              <a:rPr lang="en-US" sz="2800" dirty="0" smtClean="0">
                <a:solidFill>
                  <a:schemeClr val="tx1"/>
                </a:solidFill>
              </a:rPr>
              <a:t/>
            </a:r>
            <a:br>
              <a:rPr lang="en-US" sz="2800" dirty="0" smtClean="0">
                <a:solidFill>
                  <a:schemeClr val="tx1"/>
                </a:solidFill>
              </a:rPr>
            </a:br>
            <a:r>
              <a:rPr lang="en-US" sz="2800" dirty="0" smtClean="0">
                <a:solidFill>
                  <a:schemeClr val="tx1"/>
                </a:solidFill>
              </a:rPr>
              <a:t>We also must be aware of the dangers associated with some of these advancements as well as the possibilities of using microbes as tools of bioterrorism.</a:t>
            </a:r>
            <a:br>
              <a:rPr lang="en-US" sz="2800" dirty="0" smtClean="0">
                <a:solidFill>
                  <a:schemeClr val="tx1"/>
                </a:solidFill>
              </a:rPr>
            </a:br>
            <a:r>
              <a:rPr lang="en-US" sz="2800" dirty="0" smtClean="0">
                <a:solidFill>
                  <a:schemeClr val="tx1"/>
                </a:solidFill>
              </a:rPr>
              <a:t/>
            </a:r>
            <a:br>
              <a:rPr lang="en-US" sz="2800" dirty="0" smtClean="0">
                <a:solidFill>
                  <a:schemeClr val="tx1"/>
                </a:solidFill>
              </a:rPr>
            </a:br>
            <a:r>
              <a:rPr lang="en-US" sz="2800" dirty="0" smtClean="0">
                <a:solidFill>
                  <a:schemeClr val="tx1"/>
                </a:solidFill>
              </a:rPr>
              <a:t/>
            </a:r>
            <a:br>
              <a:rPr lang="en-US" sz="2800" dirty="0" smtClean="0">
                <a:solidFill>
                  <a:schemeClr val="tx1"/>
                </a:solidFill>
              </a:rPr>
            </a:br>
            <a:r>
              <a:rPr lang="en-US" sz="2800" dirty="0" smtClean="0">
                <a:solidFill>
                  <a:schemeClr val="tx1"/>
                </a:solidFill>
              </a:rPr>
              <a:t/>
            </a:r>
            <a:br>
              <a:rPr lang="en-US" sz="2800" dirty="0" smtClean="0">
                <a:solidFill>
                  <a:schemeClr val="tx1"/>
                </a:solidFill>
              </a:rPr>
            </a:br>
            <a:endParaRPr lang="en-US" sz="2800" dirty="0">
              <a:solidFill>
                <a:schemeClr val="tx1"/>
              </a:solidFill>
            </a:endParaRPr>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5239512"/>
          </a:xfrm>
        </p:spPr>
        <p:txBody>
          <a:bodyPr>
            <a:normAutofit/>
          </a:bodyPr>
          <a:lstStyle/>
          <a:p>
            <a:pPr algn="ctr"/>
            <a:r>
              <a:rPr lang="en-US" sz="3600" dirty="0" smtClean="0">
                <a:solidFill>
                  <a:srgbClr val="7030A0"/>
                </a:solidFill>
              </a:rPr>
              <a:t>EPIDEMIOLOGY</a:t>
            </a:r>
            <a:br>
              <a:rPr lang="en-US" sz="3600" dirty="0" smtClean="0">
                <a:solidFill>
                  <a:srgbClr val="7030A0"/>
                </a:solidFill>
              </a:rPr>
            </a:br>
            <a:r>
              <a:rPr lang="en-US" sz="3600" dirty="0" smtClean="0">
                <a:solidFill>
                  <a:srgbClr val="7030A0"/>
                </a:solidFill>
              </a:rPr>
              <a:t/>
            </a:r>
            <a:br>
              <a:rPr lang="en-US" sz="3600" dirty="0" smtClean="0">
                <a:solidFill>
                  <a:srgbClr val="7030A0"/>
                </a:solidFill>
              </a:rPr>
            </a:br>
            <a:r>
              <a:rPr lang="en-US" sz="2800" dirty="0" smtClean="0">
                <a:solidFill>
                  <a:schemeClr val="tx1"/>
                </a:solidFill>
              </a:rPr>
              <a:t>- the study of the effects of disease on populations, the transmission, incidence and frequency of disease.</a:t>
            </a:r>
            <a:br>
              <a:rPr lang="en-US" sz="2800" dirty="0" smtClean="0">
                <a:solidFill>
                  <a:schemeClr val="tx1"/>
                </a:solidFill>
              </a:rPr>
            </a:br>
            <a:r>
              <a:rPr lang="en-US" sz="2800" dirty="0" smtClean="0">
                <a:solidFill>
                  <a:schemeClr val="tx1"/>
                </a:solidFill>
              </a:rPr>
              <a:t/>
            </a:r>
            <a:br>
              <a:rPr lang="en-US" sz="2800" dirty="0" smtClean="0">
                <a:solidFill>
                  <a:schemeClr val="tx1"/>
                </a:solidFill>
              </a:rPr>
            </a:br>
            <a:r>
              <a:rPr lang="en-US" sz="2800" dirty="0" smtClean="0">
                <a:solidFill>
                  <a:schemeClr val="tx1"/>
                </a:solidFill>
              </a:rPr>
              <a:t/>
            </a:r>
            <a:br>
              <a:rPr lang="en-US" sz="2800" dirty="0" smtClean="0">
                <a:solidFill>
                  <a:schemeClr val="tx1"/>
                </a:solidFill>
              </a:rPr>
            </a:br>
            <a:r>
              <a:rPr lang="en-US" sz="2800" dirty="0" smtClean="0">
                <a:solidFill>
                  <a:schemeClr val="tx1"/>
                </a:solidFill>
              </a:rPr>
              <a:t/>
            </a:r>
            <a:br>
              <a:rPr lang="en-US" sz="2800" dirty="0" smtClean="0">
                <a:solidFill>
                  <a:schemeClr val="tx1"/>
                </a:solidFill>
              </a:rPr>
            </a:br>
            <a:r>
              <a:rPr lang="en-US" sz="3200" dirty="0" smtClean="0">
                <a:solidFill>
                  <a:srgbClr val="7030A0"/>
                </a:solidFill>
              </a:rPr>
              <a:t/>
            </a:r>
            <a:br>
              <a:rPr lang="en-US" sz="3200" dirty="0" smtClean="0">
                <a:solidFill>
                  <a:srgbClr val="7030A0"/>
                </a:solidFill>
              </a:rPr>
            </a:br>
            <a:endParaRPr lang="en-US" sz="3200" dirty="0">
              <a:solidFill>
                <a:srgbClr val="7030A0"/>
              </a:solidFill>
            </a:endParaRPr>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5391912"/>
          </a:xfrm>
        </p:spPr>
        <p:txBody>
          <a:bodyPr>
            <a:normAutofit/>
          </a:bodyPr>
          <a:lstStyle/>
          <a:p>
            <a:r>
              <a:rPr lang="en-US" sz="2800" dirty="0" smtClean="0">
                <a:solidFill>
                  <a:schemeClr val="tx1"/>
                </a:solidFill>
              </a:rPr>
              <a:t>The CDC (Centers for Disease Control and Prevention- 	headquartered in Atlanta) is the main source of 	epidemiologic information in the U.S.  </a:t>
            </a:r>
            <a:br>
              <a:rPr lang="en-US" sz="2800" dirty="0" smtClean="0">
                <a:solidFill>
                  <a:schemeClr val="tx1"/>
                </a:solidFill>
              </a:rPr>
            </a:br>
            <a:r>
              <a:rPr lang="en-US" sz="2800" dirty="0" smtClean="0">
                <a:solidFill>
                  <a:schemeClr val="tx1"/>
                </a:solidFill>
              </a:rPr>
              <a:t/>
            </a:r>
            <a:br>
              <a:rPr lang="en-US" sz="2800" dirty="0" smtClean="0">
                <a:solidFill>
                  <a:schemeClr val="tx1"/>
                </a:solidFill>
              </a:rPr>
            </a:br>
            <a:r>
              <a:rPr lang="en-US" sz="2800" dirty="0" smtClean="0">
                <a:solidFill>
                  <a:schemeClr val="tx1"/>
                </a:solidFill>
              </a:rPr>
              <a:t>The CDC publishes the MMWR (Morbidity and Mortality 	Weekly Report), which provides information on the 	</a:t>
            </a:r>
            <a:r>
              <a:rPr lang="en-US" sz="2800" dirty="0" smtClean="0">
                <a:solidFill>
                  <a:srgbClr val="FF0000"/>
                </a:solidFill>
              </a:rPr>
              <a:t>morbidity </a:t>
            </a:r>
            <a:r>
              <a:rPr lang="en-US" sz="2800" dirty="0" smtClean="0">
                <a:solidFill>
                  <a:schemeClr val="tx1"/>
                </a:solidFill>
              </a:rPr>
              <a:t>(sickness) and </a:t>
            </a:r>
            <a:r>
              <a:rPr lang="en-US" sz="2800" dirty="0" smtClean="0">
                <a:solidFill>
                  <a:srgbClr val="FF0000"/>
                </a:solidFill>
              </a:rPr>
              <a:t>mortality </a:t>
            </a:r>
            <a:r>
              <a:rPr lang="en-US" sz="2800" dirty="0" smtClean="0">
                <a:solidFill>
                  <a:schemeClr val="tx1"/>
                </a:solidFill>
              </a:rPr>
              <a:t>(death) due to 	reportable (notifiable) diseases.</a:t>
            </a:r>
            <a:br>
              <a:rPr lang="en-US" sz="2800" dirty="0" smtClean="0">
                <a:solidFill>
                  <a:schemeClr val="tx1"/>
                </a:solidFill>
              </a:rPr>
            </a:br>
            <a:r>
              <a:rPr lang="en-US" sz="2800" dirty="0" smtClean="0">
                <a:solidFill>
                  <a:schemeClr val="tx1"/>
                </a:solidFill>
              </a:rPr>
              <a:t/>
            </a:r>
            <a:br>
              <a:rPr lang="en-US" sz="2800" dirty="0" smtClean="0">
                <a:solidFill>
                  <a:schemeClr val="tx1"/>
                </a:solidFill>
              </a:rPr>
            </a:br>
            <a:r>
              <a:rPr lang="en-US" sz="2800" dirty="0" smtClean="0">
                <a:solidFill>
                  <a:schemeClr val="tx1"/>
                </a:solidFill>
              </a:rPr>
              <a:t/>
            </a:r>
            <a:br>
              <a:rPr lang="en-US" sz="2800" dirty="0" smtClean="0">
                <a:solidFill>
                  <a:schemeClr val="tx1"/>
                </a:solidFill>
              </a:rPr>
            </a:br>
            <a:r>
              <a:rPr lang="en-US" sz="2800" dirty="0" smtClean="0">
                <a:solidFill>
                  <a:schemeClr val="tx1"/>
                </a:solidFill>
              </a:rPr>
              <a:t/>
            </a:r>
            <a:br>
              <a:rPr lang="en-US" sz="2800" dirty="0" smtClean="0">
                <a:solidFill>
                  <a:schemeClr val="tx1"/>
                </a:solidFill>
              </a:rPr>
            </a:br>
            <a:endParaRPr lang="en-US" sz="2800" dirty="0">
              <a:solidFill>
                <a:schemeClr val="tx1"/>
              </a:solidFill>
            </a:endParaRPr>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5163312"/>
          </a:xfrm>
        </p:spPr>
        <p:txBody>
          <a:bodyPr>
            <a:normAutofit/>
          </a:bodyPr>
          <a:lstStyle/>
          <a:p>
            <a:r>
              <a:rPr lang="en-US" sz="2400" dirty="0" smtClean="0">
                <a:solidFill>
                  <a:schemeClr val="tx1"/>
                </a:solidFill>
              </a:rPr>
              <a:t>With reportable diseases there is a phenomenon called the 	</a:t>
            </a:r>
            <a:r>
              <a:rPr lang="en-US" sz="2400" dirty="0" smtClean="0">
                <a:solidFill>
                  <a:srgbClr val="FF0000"/>
                </a:solidFill>
              </a:rPr>
              <a:t>ICEBERG EFFECT</a:t>
            </a:r>
            <a:r>
              <a:rPr lang="en-US" sz="2400" dirty="0" smtClean="0">
                <a:solidFill>
                  <a:schemeClr val="tx1"/>
                </a:solidFill>
              </a:rPr>
              <a:t>:</a:t>
            </a:r>
            <a:br>
              <a:rPr lang="en-US" sz="2400" dirty="0" smtClean="0">
                <a:solidFill>
                  <a:schemeClr val="tx1"/>
                </a:solidFill>
              </a:rPr>
            </a:br>
            <a:r>
              <a:rPr lang="en-US" sz="2400" dirty="0" smtClean="0">
                <a:solidFill>
                  <a:schemeClr val="tx1"/>
                </a:solidFill>
              </a:rPr>
              <a:t/>
            </a:r>
            <a:br>
              <a:rPr lang="en-US" sz="2400" dirty="0" smtClean="0">
                <a:solidFill>
                  <a:schemeClr val="tx1"/>
                </a:solidFill>
              </a:rPr>
            </a:br>
            <a:r>
              <a:rPr lang="en-US" sz="2400" dirty="0" smtClean="0">
                <a:solidFill>
                  <a:schemeClr val="tx1"/>
                </a:solidFill>
              </a:rPr>
              <a:t>	- the number of cases of reportable illness in the MMWR is 	assumed to underestimate the real number of people in </a:t>
            </a:r>
            <a:r>
              <a:rPr lang="en-US" sz="2400" dirty="0">
                <a:solidFill>
                  <a:schemeClr val="tx1"/>
                </a:solidFill>
              </a:rPr>
              <a:t/>
            </a:r>
            <a:br>
              <a:rPr lang="en-US" sz="2400" dirty="0">
                <a:solidFill>
                  <a:schemeClr val="tx1"/>
                </a:solidFill>
              </a:rPr>
            </a:br>
            <a:r>
              <a:rPr lang="en-US" sz="2400" dirty="0" smtClean="0">
                <a:solidFill>
                  <a:schemeClr val="tx1"/>
                </a:solidFill>
              </a:rPr>
              <a:t>             population with each disease.</a:t>
            </a:r>
            <a:br>
              <a:rPr lang="en-US" sz="2400" dirty="0" smtClean="0">
                <a:solidFill>
                  <a:schemeClr val="tx1"/>
                </a:solidFill>
              </a:rPr>
            </a:br>
            <a:r>
              <a:rPr lang="en-US" sz="2400" dirty="0" smtClean="0">
                <a:solidFill>
                  <a:schemeClr val="tx1"/>
                </a:solidFill>
              </a:rPr>
              <a:t/>
            </a:r>
            <a:br>
              <a:rPr lang="en-US" sz="2400" dirty="0" smtClean="0">
                <a:solidFill>
                  <a:schemeClr val="tx1"/>
                </a:solidFill>
              </a:rPr>
            </a:br>
            <a:r>
              <a:rPr lang="en-US" sz="2400" dirty="0" smtClean="0">
                <a:solidFill>
                  <a:schemeClr val="tx1"/>
                </a:solidFill>
              </a:rPr>
              <a:t/>
            </a:r>
            <a:br>
              <a:rPr lang="en-US" sz="2400" dirty="0" smtClean="0">
                <a:solidFill>
                  <a:schemeClr val="tx1"/>
                </a:solidFill>
              </a:rPr>
            </a:br>
            <a:r>
              <a:rPr lang="en-US" sz="2400" dirty="0" smtClean="0">
                <a:solidFill>
                  <a:schemeClr val="tx1"/>
                </a:solidFill>
              </a:rPr>
              <a:t/>
            </a:r>
            <a:br>
              <a:rPr lang="en-US" sz="2400" dirty="0" smtClean="0">
                <a:solidFill>
                  <a:schemeClr val="tx1"/>
                </a:solidFill>
              </a:rPr>
            </a:br>
            <a:endParaRPr lang="en-US" sz="2400" dirty="0">
              <a:solidFill>
                <a:schemeClr val="tx1"/>
              </a:solidFill>
            </a:endParaRPr>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5239512"/>
          </a:xfrm>
        </p:spPr>
        <p:txBody>
          <a:bodyPr>
            <a:normAutofit fontScale="90000"/>
          </a:bodyPr>
          <a:lstStyle/>
          <a:p>
            <a:r>
              <a:rPr lang="en-US" sz="2800" dirty="0" smtClean="0">
                <a:solidFill>
                  <a:schemeClr val="tx1"/>
                </a:solidFill>
              </a:rPr>
              <a:t>Disease outbreaks can be classified by their frequency of </a:t>
            </a:r>
            <a:r>
              <a:rPr lang="en-US" sz="2800" dirty="0" err="1" smtClean="0">
                <a:solidFill>
                  <a:schemeClr val="tx1"/>
                </a:solidFill>
              </a:rPr>
              <a:t>occurance</a:t>
            </a:r>
            <a:r>
              <a:rPr lang="en-US" sz="2800" dirty="0" smtClean="0">
                <a:solidFill>
                  <a:schemeClr val="tx1"/>
                </a:solidFill>
              </a:rPr>
              <a:t>:</a:t>
            </a:r>
            <a:br>
              <a:rPr lang="en-US" sz="2800" dirty="0" smtClean="0">
                <a:solidFill>
                  <a:schemeClr val="tx1"/>
                </a:solidFill>
              </a:rPr>
            </a:br>
            <a:r>
              <a:rPr lang="en-US" sz="2800" dirty="0" smtClean="0">
                <a:solidFill>
                  <a:schemeClr val="tx1"/>
                </a:solidFill>
              </a:rPr>
              <a:t/>
            </a:r>
            <a:br>
              <a:rPr lang="en-US" sz="2800" dirty="0" smtClean="0">
                <a:solidFill>
                  <a:schemeClr val="tx1"/>
                </a:solidFill>
              </a:rPr>
            </a:br>
            <a:r>
              <a:rPr lang="en-US" sz="2800" dirty="0" smtClean="0">
                <a:solidFill>
                  <a:schemeClr val="tx1"/>
                </a:solidFill>
              </a:rPr>
              <a:t>	</a:t>
            </a:r>
            <a:r>
              <a:rPr lang="en-US" sz="2400" dirty="0" smtClean="0">
                <a:solidFill>
                  <a:srgbClr val="0070C0"/>
                </a:solidFill>
              </a:rPr>
              <a:t>Sporadic</a:t>
            </a:r>
            <a:r>
              <a:rPr lang="en-US" sz="2400" dirty="0" smtClean="0">
                <a:solidFill>
                  <a:schemeClr val="tx1"/>
                </a:solidFill>
              </a:rPr>
              <a:t> = a few isolated cases widespread in a population 				that occur in an unpredictable manner</a:t>
            </a:r>
            <a:br>
              <a:rPr lang="en-US" sz="2400" dirty="0" smtClean="0">
                <a:solidFill>
                  <a:schemeClr val="tx1"/>
                </a:solidFill>
              </a:rPr>
            </a:br>
            <a:r>
              <a:rPr lang="en-US" sz="2400" dirty="0" smtClean="0">
                <a:solidFill>
                  <a:schemeClr val="tx1"/>
                </a:solidFill>
              </a:rPr>
              <a:t/>
            </a:r>
            <a:br>
              <a:rPr lang="en-US" sz="2400" dirty="0" smtClean="0">
                <a:solidFill>
                  <a:schemeClr val="tx1"/>
                </a:solidFill>
              </a:rPr>
            </a:br>
            <a:r>
              <a:rPr lang="en-US" sz="2400" dirty="0" smtClean="0">
                <a:solidFill>
                  <a:schemeClr val="tx1"/>
                </a:solidFill>
              </a:rPr>
              <a:t>	</a:t>
            </a:r>
            <a:r>
              <a:rPr lang="en-US" sz="2400" dirty="0" smtClean="0">
                <a:solidFill>
                  <a:srgbClr val="00B050"/>
                </a:solidFill>
              </a:rPr>
              <a:t>Endemic</a:t>
            </a:r>
            <a:r>
              <a:rPr lang="en-US" sz="2400" dirty="0" smtClean="0">
                <a:solidFill>
                  <a:schemeClr val="tx1"/>
                </a:solidFill>
              </a:rPr>
              <a:t> = a constant number of cases seen over a long 				period of time in a specific region</a:t>
            </a:r>
            <a:br>
              <a:rPr lang="en-US" sz="2400" dirty="0" smtClean="0">
                <a:solidFill>
                  <a:schemeClr val="tx1"/>
                </a:solidFill>
              </a:rPr>
            </a:br>
            <a:r>
              <a:rPr lang="en-US" sz="2400" dirty="0" smtClean="0">
                <a:solidFill>
                  <a:schemeClr val="tx1"/>
                </a:solidFill>
              </a:rPr>
              <a:t/>
            </a:r>
            <a:br>
              <a:rPr lang="en-US" sz="2400" dirty="0" smtClean="0">
                <a:solidFill>
                  <a:schemeClr val="tx1"/>
                </a:solidFill>
              </a:rPr>
            </a:br>
            <a:r>
              <a:rPr lang="en-US" sz="2400" dirty="0" smtClean="0">
                <a:solidFill>
                  <a:schemeClr val="tx1"/>
                </a:solidFill>
              </a:rPr>
              <a:t>	</a:t>
            </a:r>
            <a:r>
              <a:rPr lang="en-US" sz="2400" dirty="0" smtClean="0">
                <a:solidFill>
                  <a:srgbClr val="FF0000"/>
                </a:solidFill>
              </a:rPr>
              <a:t>Epidemic</a:t>
            </a:r>
            <a:r>
              <a:rPr lang="en-US" sz="2400" dirty="0" smtClean="0">
                <a:solidFill>
                  <a:schemeClr val="tx1"/>
                </a:solidFill>
              </a:rPr>
              <a:t> = a drastic increase in the number of cases, beyond 				what is expected for a population</a:t>
            </a:r>
            <a:br>
              <a:rPr lang="en-US" sz="2400" dirty="0" smtClean="0">
                <a:solidFill>
                  <a:schemeClr val="tx1"/>
                </a:solidFill>
              </a:rPr>
            </a:br>
            <a:r>
              <a:rPr lang="en-US" sz="2400" dirty="0" smtClean="0">
                <a:solidFill>
                  <a:schemeClr val="tx1"/>
                </a:solidFill>
              </a:rPr>
              <a:t/>
            </a:r>
            <a:br>
              <a:rPr lang="en-US" sz="2400" dirty="0" smtClean="0">
                <a:solidFill>
                  <a:schemeClr val="tx1"/>
                </a:solidFill>
              </a:rPr>
            </a:br>
            <a:r>
              <a:rPr lang="en-US" sz="2400" dirty="0" smtClean="0">
                <a:solidFill>
                  <a:schemeClr val="tx1"/>
                </a:solidFill>
              </a:rPr>
              <a:t>	Pandemic = an epidemic that occurs across continents</a:t>
            </a:r>
            <a:br>
              <a:rPr lang="en-US" sz="2400" dirty="0" smtClean="0">
                <a:solidFill>
                  <a:schemeClr val="tx1"/>
                </a:solidFill>
              </a:rPr>
            </a:br>
            <a:r>
              <a:rPr lang="en-US" sz="2400" dirty="0" smtClean="0">
                <a:solidFill>
                  <a:schemeClr val="tx1"/>
                </a:solidFill>
              </a:rPr>
              <a:t/>
            </a:r>
            <a:br>
              <a:rPr lang="en-US" sz="2400" dirty="0" smtClean="0">
                <a:solidFill>
                  <a:schemeClr val="tx1"/>
                </a:solidFill>
              </a:rPr>
            </a:br>
            <a:endParaRPr lang="en-US" sz="2400" dirty="0">
              <a:solidFill>
                <a:schemeClr val="tx1"/>
              </a:solidFill>
            </a:endParaRPr>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3400" y="1295400"/>
            <a:ext cx="7924800" cy="4647426"/>
          </a:xfrm>
          <a:prstGeom prst="rect">
            <a:avLst/>
          </a:prstGeom>
        </p:spPr>
        <p:txBody>
          <a:bodyPr wrap="square">
            <a:spAutoFit/>
          </a:bodyPr>
          <a:lstStyle/>
          <a:p>
            <a:r>
              <a:rPr lang="en-US" sz="4000" b="1" dirty="0">
                <a:solidFill>
                  <a:srgbClr val="0000FF"/>
                </a:solidFill>
                <a:latin typeface="Arial" charset="0"/>
                <a:ea typeface="MS PGothic" charset="0"/>
              </a:rPr>
              <a:t>Reportable diseases</a:t>
            </a:r>
            <a:r>
              <a:rPr lang="en-US" sz="4000" b="1" dirty="0" smtClean="0">
                <a:solidFill>
                  <a:srgbClr val="0000FF"/>
                </a:solidFill>
                <a:latin typeface="Arial" charset="0"/>
                <a:ea typeface="MS PGothic" charset="0"/>
              </a:rPr>
              <a:t>:</a:t>
            </a:r>
          </a:p>
          <a:p>
            <a:endParaRPr lang="en-US" sz="3200" dirty="0">
              <a:latin typeface="Arial" charset="0"/>
              <a:ea typeface="MS PGothic" charset="0"/>
            </a:endParaRPr>
          </a:p>
          <a:p>
            <a:pPr lvl="1"/>
            <a:r>
              <a:rPr lang="en-US" sz="3200" dirty="0" smtClean="0">
                <a:latin typeface="Arial" charset="0"/>
                <a:ea typeface="MS PGothic" charset="0"/>
              </a:rPr>
              <a:t>-</a:t>
            </a:r>
            <a:r>
              <a:rPr lang="en-US" sz="3200" dirty="0" err="1" smtClean="0">
                <a:latin typeface="Arial" charset="0"/>
                <a:ea typeface="MS PGothic" charset="0"/>
              </a:rPr>
              <a:t>Notifiable</a:t>
            </a:r>
            <a:r>
              <a:rPr lang="en-US" sz="3200" dirty="0" smtClean="0">
                <a:latin typeface="Arial" charset="0"/>
                <a:ea typeface="MS PGothic" charset="0"/>
              </a:rPr>
              <a:t> diseases</a:t>
            </a:r>
          </a:p>
          <a:p>
            <a:pPr lvl="1"/>
            <a:endParaRPr lang="en-US" sz="3200" dirty="0">
              <a:latin typeface="Arial" charset="0"/>
              <a:ea typeface="MS PGothic" charset="0"/>
            </a:endParaRPr>
          </a:p>
          <a:p>
            <a:pPr lvl="1"/>
            <a:r>
              <a:rPr lang="en-US" sz="3200" dirty="0" smtClean="0">
                <a:latin typeface="Arial" charset="0"/>
                <a:ea typeface="MS PGothic" charset="0"/>
              </a:rPr>
              <a:t>-By </a:t>
            </a:r>
            <a:r>
              <a:rPr lang="en-US" sz="3200" dirty="0">
                <a:latin typeface="Arial" charset="0"/>
                <a:ea typeface="MS PGothic" charset="0"/>
              </a:rPr>
              <a:t>law, some diseases must be reported to </a:t>
            </a:r>
            <a:r>
              <a:rPr lang="en-US" sz="3200" dirty="0" smtClean="0">
                <a:latin typeface="Arial" charset="0"/>
                <a:ea typeface="MS PGothic" charset="0"/>
              </a:rPr>
              <a:t>authorities</a:t>
            </a:r>
          </a:p>
          <a:p>
            <a:pPr lvl="1"/>
            <a:endParaRPr lang="en-US" sz="3200" dirty="0">
              <a:latin typeface="Arial" charset="0"/>
              <a:ea typeface="MS PGothic" charset="0"/>
            </a:endParaRPr>
          </a:p>
          <a:p>
            <a:pPr lvl="1"/>
            <a:r>
              <a:rPr lang="en-US" sz="3200" dirty="0" smtClean="0">
                <a:latin typeface="Arial" charset="0"/>
                <a:ea typeface="MS PGothic" charset="0"/>
              </a:rPr>
              <a:t>-Other </a:t>
            </a:r>
            <a:r>
              <a:rPr lang="en-US" sz="3200" dirty="0">
                <a:latin typeface="Arial" charset="0"/>
                <a:ea typeface="MS PGothic" charset="0"/>
              </a:rPr>
              <a:t>diseases are reported on a voluntary basis</a:t>
            </a:r>
          </a:p>
        </p:txBody>
      </p:sp>
    </p:spTree>
    <p:extLst>
      <p:ext uri="{BB962C8B-B14F-4D97-AF65-F5344CB8AC3E}">
        <p14:creationId xmlns:p14="http://schemas.microsoft.com/office/powerpoint/2010/main" val="22761202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505712"/>
          </a:xfrm>
        </p:spPr>
        <p:txBody>
          <a:bodyPr>
            <a:normAutofit fontScale="90000"/>
          </a:bodyPr>
          <a:lstStyle/>
          <a:p>
            <a:r>
              <a:rPr lang="en-US" sz="2700" dirty="0" smtClean="0">
                <a:solidFill>
                  <a:schemeClr val="tx1"/>
                </a:solidFill>
              </a:rPr>
              <a:t>In the 1670’s, Anton van Leeuvanhoek was the </a:t>
            </a:r>
            <a:r>
              <a:rPr lang="en-US" sz="2700" dirty="0" smtClean="0">
                <a:solidFill>
                  <a:srgbClr val="FF0000"/>
                </a:solidFill>
              </a:rPr>
              <a:t>first to see, draw and describe “wee beasties” and “small </a:t>
            </a:r>
            <a:r>
              <a:rPr lang="en-US" sz="2700" dirty="0" err="1" smtClean="0">
                <a:solidFill>
                  <a:srgbClr val="FF0000"/>
                </a:solidFill>
              </a:rPr>
              <a:t>animacules</a:t>
            </a:r>
            <a:r>
              <a:rPr lang="en-US" sz="2700" dirty="0" smtClean="0">
                <a:solidFill>
                  <a:srgbClr val="FF0000"/>
                </a:solidFill>
              </a:rPr>
              <a:t>” </a:t>
            </a:r>
            <a:r>
              <a:rPr lang="en-US" sz="2700" dirty="0" smtClean="0">
                <a:solidFill>
                  <a:schemeClr val="tx1"/>
                </a:solidFill>
              </a:rPr>
              <a:t>which were bacteria and protozoa; we consider him the “father of bacteriology and </a:t>
            </a:r>
            <a:r>
              <a:rPr lang="en-US" sz="2700" dirty="0" err="1" smtClean="0">
                <a:solidFill>
                  <a:schemeClr val="tx1"/>
                </a:solidFill>
              </a:rPr>
              <a:t>protozoology</a:t>
            </a:r>
            <a:r>
              <a:rPr lang="en-US" sz="2700" dirty="0" smtClean="0">
                <a:solidFill>
                  <a:schemeClr val="tx1"/>
                </a:solidFill>
              </a:rPr>
              <a:t>.</a:t>
            </a:r>
            <a:endParaRPr lang="en-US" sz="2700" dirty="0"/>
          </a:p>
        </p:txBody>
      </p:sp>
      <p:pic>
        <p:nvPicPr>
          <p:cNvPr id="5" name="Content Placeholder 4" descr="van_Leeuwenhoek.jpg"/>
          <p:cNvPicPr>
            <a:picLocks noGrp="1" noChangeAspect="1"/>
          </p:cNvPicPr>
          <p:nvPr>
            <p:ph sz="half" idx="1"/>
          </p:nvPr>
        </p:nvPicPr>
        <p:blipFill>
          <a:blip r:embed="rId2" cstate="print"/>
          <a:stretch>
            <a:fillRect/>
          </a:stretch>
        </p:blipFill>
        <p:spPr>
          <a:xfrm>
            <a:off x="457200" y="2383913"/>
            <a:ext cx="4038600" cy="3507814"/>
          </a:xfrm>
        </p:spPr>
      </p:pic>
      <p:pic>
        <p:nvPicPr>
          <p:cNvPr id="6" name="Content Placeholder 5" descr="vanmicroscope.jpg"/>
          <p:cNvPicPr>
            <a:picLocks noGrp="1" noChangeAspect="1"/>
          </p:cNvPicPr>
          <p:nvPr>
            <p:ph sz="half" idx="2"/>
          </p:nvPr>
        </p:nvPicPr>
        <p:blipFill>
          <a:blip r:embed="rId3" cstate="print"/>
          <a:stretch>
            <a:fillRect/>
          </a:stretch>
        </p:blipFill>
        <p:spPr>
          <a:xfrm>
            <a:off x="5105400" y="2514600"/>
            <a:ext cx="2438400" cy="3124200"/>
          </a:xfrm>
        </p:spPr>
      </p:pic>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descr="cow02435_t13_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762000"/>
            <a:ext cx="8763000" cy="6029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84309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5391912"/>
          </a:xfrm>
        </p:spPr>
        <p:txBody>
          <a:bodyPr>
            <a:normAutofit/>
          </a:bodyPr>
          <a:lstStyle/>
          <a:p>
            <a:r>
              <a:rPr lang="en-US" sz="2800" dirty="0" smtClean="0">
                <a:solidFill>
                  <a:schemeClr val="tx1"/>
                </a:solidFill>
              </a:rPr>
              <a:t>Some epidemiologic terms commonly used in medicine:</a:t>
            </a:r>
            <a:br>
              <a:rPr lang="en-US" sz="2800" dirty="0" smtClean="0">
                <a:solidFill>
                  <a:schemeClr val="tx1"/>
                </a:solidFill>
              </a:rPr>
            </a:br>
            <a:r>
              <a:rPr lang="en-US" sz="2800" dirty="0" smtClean="0">
                <a:solidFill>
                  <a:schemeClr val="tx1"/>
                </a:solidFill>
              </a:rPr>
              <a:t/>
            </a:r>
            <a:br>
              <a:rPr lang="en-US" sz="2800" dirty="0" smtClean="0">
                <a:solidFill>
                  <a:schemeClr val="tx1"/>
                </a:solidFill>
              </a:rPr>
            </a:br>
            <a:r>
              <a:rPr lang="en-US" sz="2800" dirty="0" smtClean="0">
                <a:solidFill>
                  <a:schemeClr val="tx1"/>
                </a:solidFill>
              </a:rPr>
              <a:t>	</a:t>
            </a:r>
            <a:r>
              <a:rPr lang="en-US" sz="2400" dirty="0" smtClean="0">
                <a:solidFill>
                  <a:srgbClr val="FF0000"/>
                </a:solidFill>
              </a:rPr>
              <a:t>Symptoms vs. signs </a:t>
            </a:r>
            <a:r>
              <a:rPr lang="en-US" sz="2400" dirty="0" smtClean="0">
                <a:solidFill>
                  <a:schemeClr val="tx1"/>
                </a:solidFill>
              </a:rPr>
              <a:t>of disease, are they different things?</a:t>
            </a:r>
            <a:br>
              <a:rPr lang="en-US" sz="2400" dirty="0" smtClean="0">
                <a:solidFill>
                  <a:schemeClr val="tx1"/>
                </a:solidFill>
              </a:rPr>
            </a:br>
            <a:r>
              <a:rPr lang="en-US" sz="2400" dirty="0" smtClean="0">
                <a:solidFill>
                  <a:schemeClr val="tx1"/>
                </a:solidFill>
              </a:rPr>
              <a:t/>
            </a:r>
            <a:br>
              <a:rPr lang="en-US" sz="2400" dirty="0" smtClean="0">
                <a:solidFill>
                  <a:schemeClr val="tx1"/>
                </a:solidFill>
              </a:rPr>
            </a:br>
            <a:r>
              <a:rPr lang="en-US" sz="2400" dirty="0" smtClean="0">
                <a:solidFill>
                  <a:schemeClr val="tx1"/>
                </a:solidFill>
              </a:rPr>
              <a:t>		Symptoms are the subjective feelings of the patient 	</a:t>
            </a:r>
            <a:r>
              <a:rPr lang="en-US" sz="2400" dirty="0">
                <a:solidFill>
                  <a:schemeClr val="tx1"/>
                </a:solidFill>
              </a:rPr>
              <a:t> </a:t>
            </a:r>
            <a:r>
              <a:rPr lang="en-US" sz="2400" dirty="0" smtClean="0">
                <a:solidFill>
                  <a:schemeClr val="tx1"/>
                </a:solidFill>
              </a:rPr>
              <a:t>            and include: </a:t>
            </a:r>
            <a:r>
              <a:rPr lang="en-US" sz="2400" dirty="0" smtClean="0">
                <a:solidFill>
                  <a:srgbClr val="FF0000"/>
                </a:solidFill>
              </a:rPr>
              <a:t>Chills, Headache, Malaise</a:t>
            </a:r>
            <a:br>
              <a:rPr lang="en-US" sz="2400" dirty="0" smtClean="0">
                <a:solidFill>
                  <a:srgbClr val="FF0000"/>
                </a:solidFill>
              </a:rPr>
            </a:br>
            <a:r>
              <a:rPr lang="en-US" sz="2400" dirty="0" smtClean="0">
                <a:solidFill>
                  <a:srgbClr val="FF0000"/>
                </a:solidFill>
              </a:rPr>
              <a:t/>
            </a:r>
            <a:br>
              <a:rPr lang="en-US" sz="2400" dirty="0" smtClean="0">
                <a:solidFill>
                  <a:srgbClr val="FF0000"/>
                </a:solidFill>
              </a:rPr>
            </a:br>
            <a:r>
              <a:rPr lang="en-US" sz="2400" dirty="0" smtClean="0">
                <a:solidFill>
                  <a:schemeClr val="tx1"/>
                </a:solidFill>
              </a:rPr>
              <a:t>		Signs are the objective findings of medical 			</a:t>
            </a:r>
            <a:r>
              <a:rPr lang="en-US" sz="2400" dirty="0">
                <a:solidFill>
                  <a:schemeClr val="tx1"/>
                </a:solidFill>
              </a:rPr>
              <a:t> </a:t>
            </a:r>
            <a:r>
              <a:rPr lang="en-US" sz="2400" dirty="0" smtClean="0">
                <a:solidFill>
                  <a:schemeClr val="tx1"/>
                </a:solidFill>
              </a:rPr>
              <a:t>            personnel and include: </a:t>
            </a:r>
            <a:r>
              <a:rPr lang="en-US" sz="2400" dirty="0" smtClean="0">
                <a:solidFill>
                  <a:srgbClr val="FF0000"/>
                </a:solidFill>
              </a:rPr>
              <a:t>Fever, Swollen Lymph Nodes</a:t>
            </a:r>
            <a:r>
              <a:rPr lang="en-US" sz="2400" dirty="0" smtClean="0">
                <a:solidFill>
                  <a:schemeClr val="tx1"/>
                </a:solidFill>
              </a:rPr>
              <a:t/>
            </a:r>
            <a:br>
              <a:rPr lang="en-US" sz="2400" dirty="0" smtClean="0">
                <a:solidFill>
                  <a:schemeClr val="tx1"/>
                </a:solidFill>
              </a:rPr>
            </a:br>
            <a:r>
              <a:rPr lang="en-US" sz="2400" dirty="0" smtClean="0">
                <a:solidFill>
                  <a:schemeClr val="tx1"/>
                </a:solidFill>
              </a:rPr>
              <a:t/>
            </a:r>
            <a:br>
              <a:rPr lang="en-US" sz="2400" dirty="0" smtClean="0">
                <a:solidFill>
                  <a:schemeClr val="tx1"/>
                </a:solidFill>
              </a:rPr>
            </a:br>
            <a:r>
              <a:rPr lang="en-US" sz="2400" dirty="0" smtClean="0">
                <a:solidFill>
                  <a:schemeClr val="tx1"/>
                </a:solidFill>
              </a:rPr>
              <a:t>	(</a:t>
            </a:r>
            <a:r>
              <a:rPr lang="en-US" sz="2400" dirty="0" smtClean="0">
                <a:solidFill>
                  <a:srgbClr val="FF0000"/>
                </a:solidFill>
              </a:rPr>
              <a:t>Syndromes</a:t>
            </a:r>
            <a:r>
              <a:rPr lang="en-US" sz="2400" dirty="0" smtClean="0">
                <a:solidFill>
                  <a:schemeClr val="tx1"/>
                </a:solidFill>
              </a:rPr>
              <a:t> are diseases that are always accompanied by a 		specific group of signs and symptoms)</a:t>
            </a:r>
            <a:br>
              <a:rPr lang="en-US" sz="2400" dirty="0" smtClean="0">
                <a:solidFill>
                  <a:schemeClr val="tx1"/>
                </a:solidFill>
              </a:rPr>
            </a:br>
            <a:r>
              <a:rPr lang="en-US" sz="2400" dirty="0" smtClean="0">
                <a:solidFill>
                  <a:schemeClr val="tx1"/>
                </a:solidFill>
              </a:rPr>
              <a:t/>
            </a:r>
            <a:br>
              <a:rPr lang="en-US" sz="2400" dirty="0" smtClean="0">
                <a:solidFill>
                  <a:schemeClr val="tx1"/>
                </a:solidFill>
              </a:rPr>
            </a:br>
            <a:endParaRPr lang="en-US" sz="2400" dirty="0">
              <a:solidFill>
                <a:schemeClr val="tx1"/>
              </a:solidFill>
            </a:endParaRPr>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descr="cow02435_t13_0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685800"/>
            <a:ext cx="7850372" cy="5753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97059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305800" cy="5638800"/>
          </a:xfrm>
        </p:spPr>
        <p:txBody>
          <a:bodyPr>
            <a:normAutofit fontScale="90000"/>
          </a:bodyPr>
          <a:lstStyle/>
          <a:p>
            <a:r>
              <a:rPr lang="en-US" sz="2800" dirty="0" smtClean="0">
                <a:solidFill>
                  <a:schemeClr val="tx1"/>
                </a:solidFill>
              </a:rPr>
              <a:t>There are certain recognized phases of infectious disease:</a:t>
            </a:r>
            <a:br>
              <a:rPr lang="en-US" sz="2800" dirty="0" smtClean="0">
                <a:solidFill>
                  <a:schemeClr val="tx1"/>
                </a:solidFill>
              </a:rPr>
            </a:br>
            <a:r>
              <a:rPr lang="en-US" sz="2800" dirty="0" smtClean="0">
                <a:solidFill>
                  <a:schemeClr val="tx1"/>
                </a:solidFill>
              </a:rPr>
              <a:t/>
            </a:r>
            <a:br>
              <a:rPr lang="en-US" sz="2800" dirty="0" smtClean="0">
                <a:solidFill>
                  <a:schemeClr val="tx1"/>
                </a:solidFill>
              </a:rPr>
            </a:br>
            <a:r>
              <a:rPr lang="en-US" sz="2800" dirty="0" smtClean="0">
                <a:solidFill>
                  <a:schemeClr val="tx1"/>
                </a:solidFill>
              </a:rPr>
              <a:t>	</a:t>
            </a:r>
            <a:r>
              <a:rPr lang="en-US" sz="2400" dirty="0" smtClean="0">
                <a:solidFill>
                  <a:srgbClr val="002060"/>
                </a:solidFill>
              </a:rPr>
              <a:t>Incubation period </a:t>
            </a:r>
            <a:r>
              <a:rPr lang="en-US" sz="2400" dirty="0" smtClean="0">
                <a:solidFill>
                  <a:schemeClr val="tx1"/>
                </a:solidFill>
              </a:rPr>
              <a:t>= the period when an infection first 				occurs when no signs or symptoms 				are yet apparent</a:t>
            </a:r>
            <a:br>
              <a:rPr lang="en-US" sz="2400" dirty="0" smtClean="0">
                <a:solidFill>
                  <a:schemeClr val="tx1"/>
                </a:solidFill>
              </a:rPr>
            </a:br>
            <a:r>
              <a:rPr lang="en-US" sz="2400" dirty="0" smtClean="0">
                <a:solidFill>
                  <a:schemeClr val="tx1"/>
                </a:solidFill>
              </a:rPr>
              <a:t>	</a:t>
            </a:r>
            <a:r>
              <a:rPr lang="en-US" sz="2400" dirty="0" smtClean="0">
                <a:solidFill>
                  <a:srgbClr val="00B050"/>
                </a:solidFill>
              </a:rPr>
              <a:t>Prodromal period </a:t>
            </a:r>
            <a:r>
              <a:rPr lang="en-US" sz="2400" dirty="0" smtClean="0">
                <a:solidFill>
                  <a:schemeClr val="tx1"/>
                </a:solidFill>
              </a:rPr>
              <a:t>= the period during an infection when </a:t>
            </a:r>
            <a:br>
              <a:rPr lang="en-US" sz="2400" dirty="0" smtClean="0">
                <a:solidFill>
                  <a:schemeClr val="tx1"/>
                </a:solidFill>
              </a:rPr>
            </a:br>
            <a:r>
              <a:rPr lang="en-US" sz="2400" dirty="0" smtClean="0">
                <a:solidFill>
                  <a:schemeClr val="tx1"/>
                </a:solidFill>
              </a:rPr>
              <a:t>				the patient first begins to </a:t>
            </a:r>
            <a:br>
              <a:rPr lang="en-US" sz="2400" dirty="0" smtClean="0">
                <a:solidFill>
                  <a:schemeClr val="tx1"/>
                </a:solidFill>
              </a:rPr>
            </a:br>
            <a:r>
              <a:rPr lang="en-US" sz="2400" dirty="0" smtClean="0">
                <a:solidFill>
                  <a:schemeClr val="tx1"/>
                </a:solidFill>
              </a:rPr>
              <a:t>				notice signs and symptoms</a:t>
            </a:r>
            <a:br>
              <a:rPr lang="en-US" sz="2400" dirty="0" smtClean="0">
                <a:solidFill>
                  <a:schemeClr val="tx1"/>
                </a:solidFill>
              </a:rPr>
            </a:br>
            <a:r>
              <a:rPr lang="en-US" sz="2400" dirty="0" smtClean="0">
                <a:solidFill>
                  <a:schemeClr val="tx1"/>
                </a:solidFill>
              </a:rPr>
              <a:t>	</a:t>
            </a:r>
            <a:r>
              <a:rPr lang="en-US" sz="2400" dirty="0" smtClean="0">
                <a:solidFill>
                  <a:srgbClr val="FF0000"/>
                </a:solidFill>
              </a:rPr>
              <a:t>Disease period </a:t>
            </a:r>
            <a:r>
              <a:rPr lang="en-US" sz="2400" dirty="0" smtClean="0">
                <a:solidFill>
                  <a:schemeClr val="tx1"/>
                </a:solidFill>
              </a:rPr>
              <a:t>= the period when the infection causes 			</a:t>
            </a:r>
            <a:r>
              <a:rPr lang="en-US" sz="2400" dirty="0">
                <a:solidFill>
                  <a:schemeClr val="tx1"/>
                </a:solidFill>
              </a:rPr>
              <a:t> </a:t>
            </a:r>
            <a:r>
              <a:rPr lang="en-US" sz="2400" dirty="0" smtClean="0">
                <a:solidFill>
                  <a:schemeClr val="tx1"/>
                </a:solidFill>
              </a:rPr>
              <a:t>                              illness (disease)</a:t>
            </a:r>
            <a:br>
              <a:rPr lang="en-US" sz="2400" dirty="0" smtClean="0">
                <a:solidFill>
                  <a:schemeClr val="tx1"/>
                </a:solidFill>
              </a:rPr>
            </a:br>
            <a:r>
              <a:rPr lang="en-US" sz="2400" dirty="0" smtClean="0">
                <a:solidFill>
                  <a:schemeClr val="tx1"/>
                </a:solidFill>
              </a:rPr>
              <a:t>	</a:t>
            </a:r>
            <a:r>
              <a:rPr lang="en-US" sz="2400" dirty="0" smtClean="0">
                <a:solidFill>
                  <a:srgbClr val="0070C0"/>
                </a:solidFill>
              </a:rPr>
              <a:t>Decline period </a:t>
            </a:r>
            <a:r>
              <a:rPr lang="en-US" sz="2400" dirty="0" smtClean="0">
                <a:solidFill>
                  <a:schemeClr val="tx1"/>
                </a:solidFill>
              </a:rPr>
              <a:t>= when the signs and symptoms begin to go away </a:t>
            </a:r>
            <a:br>
              <a:rPr lang="en-US" sz="2400" dirty="0" smtClean="0">
                <a:solidFill>
                  <a:schemeClr val="tx1"/>
                </a:solidFill>
              </a:rPr>
            </a:br>
            <a:r>
              <a:rPr lang="en-US" sz="2400" dirty="0" smtClean="0">
                <a:solidFill>
                  <a:schemeClr val="tx1"/>
                </a:solidFill>
              </a:rPr>
              <a:t>	</a:t>
            </a:r>
            <a:r>
              <a:rPr lang="en-US" sz="2400" dirty="0" smtClean="0">
                <a:solidFill>
                  <a:srgbClr val="7030A0"/>
                </a:solidFill>
              </a:rPr>
              <a:t>Convalescence period </a:t>
            </a:r>
            <a:r>
              <a:rPr lang="en-US" sz="2400" dirty="0" smtClean="0">
                <a:solidFill>
                  <a:schemeClr val="tx1"/>
                </a:solidFill>
              </a:rPr>
              <a:t>= the period during an infection when 				signs and symptoms resolve and the 				patient 	recuperates</a:t>
            </a:r>
            <a:br>
              <a:rPr lang="en-US" sz="2400" dirty="0" smtClean="0">
                <a:solidFill>
                  <a:schemeClr val="tx1"/>
                </a:solidFill>
              </a:rPr>
            </a:br>
            <a:r>
              <a:rPr lang="en-US" sz="2400" dirty="0" smtClean="0">
                <a:solidFill>
                  <a:schemeClr val="tx1"/>
                </a:solidFill>
              </a:rPr>
              <a:t/>
            </a:r>
            <a:br>
              <a:rPr lang="en-US" sz="2400" dirty="0" smtClean="0">
                <a:solidFill>
                  <a:schemeClr val="tx1"/>
                </a:solidFill>
              </a:rPr>
            </a:br>
            <a:endParaRPr lang="en-US" sz="2800" dirty="0">
              <a:solidFill>
                <a:schemeClr val="tx1"/>
              </a:solidFill>
            </a:endParaRPr>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descr="cow02435_13_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1690" y="1683222"/>
            <a:ext cx="6828310" cy="4504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2057400" y="1066800"/>
            <a:ext cx="4676055" cy="523220"/>
          </a:xfrm>
          <a:prstGeom prst="rect">
            <a:avLst/>
          </a:prstGeom>
        </p:spPr>
        <p:txBody>
          <a:bodyPr wrap="none">
            <a:spAutoFit/>
          </a:bodyPr>
          <a:lstStyle/>
          <a:p>
            <a:r>
              <a:rPr lang="en-US" sz="2800" dirty="0">
                <a:latin typeface="Arial" charset="0"/>
                <a:ea typeface="MS PGothic" charset="0"/>
              </a:rPr>
              <a:t>What Happens in Your Body</a:t>
            </a:r>
            <a:endParaRPr lang="en-US" sz="2800" dirty="0"/>
          </a:p>
        </p:txBody>
      </p:sp>
    </p:spTree>
    <p:extLst>
      <p:ext uri="{BB962C8B-B14F-4D97-AF65-F5344CB8AC3E}">
        <p14:creationId xmlns:p14="http://schemas.microsoft.com/office/powerpoint/2010/main" val="32954922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0" y="514353"/>
            <a:ext cx="7315200" cy="1009648"/>
          </a:xfrm>
        </p:spPr>
        <p:txBody>
          <a:bodyPr>
            <a:normAutofit/>
          </a:bodyPr>
          <a:lstStyle/>
          <a:p>
            <a:r>
              <a:rPr lang="en-US" sz="2400" dirty="0" smtClean="0">
                <a:solidFill>
                  <a:schemeClr val="tx1"/>
                </a:solidFill>
              </a:rPr>
              <a:t>Stages of disease – identify the stages of infection in a person suffering from a cold sore.</a:t>
            </a:r>
            <a:endParaRPr lang="en-US" sz="2400" dirty="0">
              <a:solidFill>
                <a:schemeClr val="tx1"/>
              </a:solidFill>
            </a:endParaRPr>
          </a:p>
        </p:txBody>
      </p:sp>
      <p:sp>
        <p:nvSpPr>
          <p:cNvPr id="4" name="Text Placeholder 3"/>
          <p:cNvSpPr>
            <a:spLocks noGrp="1"/>
          </p:cNvSpPr>
          <p:nvPr>
            <p:ph type="body" idx="2"/>
          </p:nvPr>
        </p:nvSpPr>
        <p:spPr>
          <a:xfrm flipV="1">
            <a:off x="685804" y="6248401"/>
            <a:ext cx="45719" cy="45719"/>
          </a:xfrm>
        </p:spPr>
        <p:txBody>
          <a:bodyPr>
            <a:normAutofit fontScale="25000" lnSpcReduction="20000"/>
          </a:bodyPr>
          <a:lstStyle/>
          <a:p>
            <a:endParaRPr lang="en-US" dirty="0"/>
          </a:p>
        </p:txBody>
      </p:sp>
      <p:pic>
        <p:nvPicPr>
          <p:cNvPr id="5" name="Content Placeholder 4" descr="stages of disease use.jpg"/>
          <p:cNvPicPr>
            <a:picLocks noGrp="1" noChangeAspect="1"/>
          </p:cNvPicPr>
          <p:nvPr>
            <p:ph sz="half" idx="1"/>
          </p:nvPr>
        </p:nvPicPr>
        <p:blipFill>
          <a:blip r:embed="rId2" cstate="print"/>
          <a:stretch>
            <a:fillRect/>
          </a:stretch>
        </p:blipFill>
        <p:spPr>
          <a:xfrm>
            <a:off x="1295400" y="1905002"/>
            <a:ext cx="6477000" cy="3841751"/>
          </a:xfrm>
        </p:spPr>
      </p:pic>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5391912"/>
          </a:xfrm>
        </p:spPr>
        <p:txBody>
          <a:bodyPr>
            <a:normAutofit fontScale="90000"/>
          </a:bodyPr>
          <a:lstStyle/>
          <a:p>
            <a:r>
              <a:rPr lang="en-US" sz="2800" dirty="0" smtClean="0">
                <a:solidFill>
                  <a:schemeClr val="tx1"/>
                </a:solidFill>
              </a:rPr>
              <a:t>Communicable diseases are those diseases that are transmitted </a:t>
            </a:r>
            <a:br>
              <a:rPr lang="en-US" sz="2800" dirty="0" smtClean="0">
                <a:solidFill>
                  <a:schemeClr val="tx1"/>
                </a:solidFill>
              </a:rPr>
            </a:br>
            <a:r>
              <a:rPr lang="en-US" sz="2800" dirty="0" smtClean="0">
                <a:solidFill>
                  <a:schemeClr val="tx1"/>
                </a:solidFill>
              </a:rPr>
              <a:t>	(passed) </a:t>
            </a:r>
            <a:r>
              <a:rPr lang="en-US" sz="2800" b="1" u="sng" dirty="0" smtClean="0">
                <a:solidFill>
                  <a:srgbClr val="7030A0"/>
                </a:solidFill>
              </a:rPr>
              <a:t>directly or indirectly </a:t>
            </a:r>
            <a:r>
              <a:rPr lang="en-US" sz="2800" dirty="0" smtClean="0">
                <a:solidFill>
                  <a:schemeClr val="tx1"/>
                </a:solidFill>
              </a:rPr>
              <a:t>from one person to 	another.</a:t>
            </a:r>
            <a:br>
              <a:rPr lang="en-US" sz="2800" dirty="0" smtClean="0">
                <a:solidFill>
                  <a:schemeClr val="tx1"/>
                </a:solidFill>
              </a:rPr>
            </a:br>
            <a:r>
              <a:rPr lang="en-US" sz="2800" dirty="0" smtClean="0">
                <a:solidFill>
                  <a:schemeClr val="tx1"/>
                </a:solidFill>
              </a:rPr>
              <a:t>	- </a:t>
            </a:r>
            <a:r>
              <a:rPr lang="en-US" sz="2800" dirty="0" smtClean="0">
                <a:solidFill>
                  <a:srgbClr val="0000FF"/>
                </a:solidFill>
              </a:rPr>
              <a:t>chicken pox*</a:t>
            </a:r>
            <a:r>
              <a:rPr lang="en-US" sz="2800" dirty="0" smtClean="0">
                <a:solidFill>
                  <a:schemeClr val="tx1"/>
                </a:solidFill>
              </a:rPr>
              <a:t>	- herpes simplex I</a:t>
            </a:r>
            <a:br>
              <a:rPr lang="en-US" sz="2800" dirty="0" smtClean="0">
                <a:solidFill>
                  <a:schemeClr val="tx1"/>
                </a:solidFill>
              </a:rPr>
            </a:br>
            <a:r>
              <a:rPr lang="en-US" sz="2800" dirty="0" smtClean="0">
                <a:solidFill>
                  <a:schemeClr val="tx1"/>
                </a:solidFill>
              </a:rPr>
              <a:t>	- </a:t>
            </a:r>
            <a:r>
              <a:rPr lang="en-US" sz="2800" dirty="0" smtClean="0">
                <a:solidFill>
                  <a:srgbClr val="0000FF"/>
                </a:solidFill>
              </a:rPr>
              <a:t>measles*</a:t>
            </a:r>
            <a:r>
              <a:rPr lang="en-US" sz="2800" dirty="0" smtClean="0">
                <a:solidFill>
                  <a:schemeClr val="tx1"/>
                </a:solidFill>
              </a:rPr>
              <a:t>		- typhoid fever</a:t>
            </a:r>
            <a:br>
              <a:rPr lang="en-US" sz="2800" dirty="0" smtClean="0">
                <a:solidFill>
                  <a:schemeClr val="tx1"/>
                </a:solidFill>
              </a:rPr>
            </a:br>
            <a:r>
              <a:rPr lang="en-US" sz="2800" dirty="0" smtClean="0">
                <a:solidFill>
                  <a:schemeClr val="tx1"/>
                </a:solidFill>
              </a:rPr>
              <a:t>				- tuberculosis (TB)</a:t>
            </a:r>
            <a:br>
              <a:rPr lang="en-US" sz="2800" dirty="0" smtClean="0">
                <a:solidFill>
                  <a:schemeClr val="tx1"/>
                </a:solidFill>
              </a:rPr>
            </a:br>
            <a:r>
              <a:rPr lang="en-US" sz="2800" dirty="0" smtClean="0">
                <a:solidFill>
                  <a:schemeClr val="tx1"/>
                </a:solidFill>
              </a:rPr>
              <a:t/>
            </a:r>
            <a:br>
              <a:rPr lang="en-US" sz="2800" dirty="0" smtClean="0">
                <a:solidFill>
                  <a:schemeClr val="tx1"/>
                </a:solidFill>
              </a:rPr>
            </a:br>
            <a:r>
              <a:rPr lang="en-US" sz="2800" dirty="0" smtClean="0">
                <a:solidFill>
                  <a:srgbClr val="0000FF"/>
                </a:solidFill>
              </a:rPr>
              <a:t>Contagious diseases* </a:t>
            </a:r>
            <a:r>
              <a:rPr lang="en-US" sz="2800" dirty="0" smtClean="0">
                <a:solidFill>
                  <a:schemeClr val="tx1"/>
                </a:solidFill>
              </a:rPr>
              <a:t>are communicable diseases that can be 	</a:t>
            </a:r>
            <a:r>
              <a:rPr lang="en-US" sz="2800" u="sng" dirty="0" smtClean="0">
                <a:solidFill>
                  <a:srgbClr val="FF0000"/>
                </a:solidFill>
              </a:rPr>
              <a:t>easily passed </a:t>
            </a:r>
            <a:r>
              <a:rPr lang="en-US" sz="2800" dirty="0" smtClean="0">
                <a:solidFill>
                  <a:srgbClr val="FF0000"/>
                </a:solidFill>
              </a:rPr>
              <a:t>from one person </a:t>
            </a:r>
            <a:r>
              <a:rPr lang="en-US" sz="2800" b="1" u="sng" dirty="0" smtClean="0">
                <a:solidFill>
                  <a:srgbClr val="FF0000"/>
                </a:solidFill>
              </a:rPr>
              <a:t>directly</a:t>
            </a:r>
            <a:r>
              <a:rPr lang="en-US" sz="2800" dirty="0" smtClean="0">
                <a:solidFill>
                  <a:srgbClr val="FF0000"/>
                </a:solidFill>
              </a:rPr>
              <a:t> to another</a:t>
            </a:r>
            <a:r>
              <a:rPr lang="en-US" sz="2800" dirty="0" smtClean="0">
                <a:solidFill>
                  <a:schemeClr val="tx1"/>
                </a:solidFill>
              </a:rPr>
              <a:t>.</a:t>
            </a:r>
            <a:br>
              <a:rPr lang="en-US" sz="2800" dirty="0" smtClean="0">
                <a:solidFill>
                  <a:schemeClr val="tx1"/>
                </a:solidFill>
              </a:rPr>
            </a:br>
            <a:r>
              <a:rPr lang="en-US" sz="2800" dirty="0" smtClean="0">
                <a:solidFill>
                  <a:schemeClr val="tx1"/>
                </a:solidFill>
              </a:rPr>
              <a:t/>
            </a:r>
            <a:br>
              <a:rPr lang="en-US" sz="2800" dirty="0" smtClean="0">
                <a:solidFill>
                  <a:schemeClr val="tx1"/>
                </a:solidFill>
              </a:rPr>
            </a:br>
            <a:r>
              <a:rPr lang="en-US" sz="2800" dirty="0" smtClean="0">
                <a:solidFill>
                  <a:schemeClr val="tx1"/>
                </a:solidFill>
              </a:rPr>
              <a:t>Non-communicable diseases are not easily transmitted from 	one person to another and normally grow outside the 	body.</a:t>
            </a:r>
            <a:br>
              <a:rPr lang="en-US" sz="2800" dirty="0" smtClean="0">
                <a:solidFill>
                  <a:schemeClr val="tx1"/>
                </a:solidFill>
              </a:rPr>
            </a:br>
            <a:endParaRPr lang="en-US" sz="2800" dirty="0">
              <a:solidFill>
                <a:schemeClr val="tx1"/>
              </a:solidFill>
            </a:endParaRPr>
          </a:p>
        </p:txBody>
      </p:sp>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305800" cy="5105400"/>
          </a:xfrm>
        </p:spPr>
        <p:txBody>
          <a:bodyPr>
            <a:normAutofit/>
          </a:bodyPr>
          <a:lstStyle/>
          <a:p>
            <a:r>
              <a:rPr lang="en-US" sz="2800" dirty="0" smtClean="0">
                <a:solidFill>
                  <a:schemeClr val="tx1"/>
                </a:solidFill>
              </a:rPr>
              <a:t>Reservoirs of disease are long term animate or inanimate</a:t>
            </a:r>
            <a:br>
              <a:rPr lang="en-US" sz="2800" dirty="0" smtClean="0">
                <a:solidFill>
                  <a:schemeClr val="tx1"/>
                </a:solidFill>
              </a:rPr>
            </a:br>
            <a:r>
              <a:rPr lang="en-US" sz="2800" dirty="0" smtClean="0">
                <a:solidFill>
                  <a:schemeClr val="tx1"/>
                </a:solidFill>
              </a:rPr>
              <a:t>	objects that serve as a habitat for an infectious</a:t>
            </a:r>
            <a:br>
              <a:rPr lang="en-US" sz="2800" dirty="0" smtClean="0">
                <a:solidFill>
                  <a:schemeClr val="tx1"/>
                </a:solidFill>
              </a:rPr>
            </a:br>
            <a:r>
              <a:rPr lang="en-US" sz="2800" dirty="0" smtClean="0">
                <a:solidFill>
                  <a:schemeClr val="tx1"/>
                </a:solidFill>
              </a:rPr>
              <a:t>	agent.</a:t>
            </a:r>
            <a:br>
              <a:rPr lang="en-US" sz="2800" dirty="0" smtClean="0">
                <a:solidFill>
                  <a:schemeClr val="tx1"/>
                </a:solidFill>
              </a:rPr>
            </a:br>
            <a:r>
              <a:rPr lang="en-US" sz="2800" dirty="0" smtClean="0">
                <a:solidFill>
                  <a:schemeClr val="tx1"/>
                </a:solidFill>
              </a:rPr>
              <a:t/>
            </a:r>
            <a:br>
              <a:rPr lang="en-US" sz="2800" dirty="0" smtClean="0">
                <a:solidFill>
                  <a:schemeClr val="tx1"/>
                </a:solidFill>
              </a:rPr>
            </a:br>
            <a:r>
              <a:rPr lang="en-US" sz="2800" dirty="0" smtClean="0">
                <a:solidFill>
                  <a:schemeClr val="tx1"/>
                </a:solidFill>
              </a:rPr>
              <a:t>	- a </a:t>
            </a:r>
            <a:r>
              <a:rPr lang="en-US" sz="2800" dirty="0" smtClean="0">
                <a:solidFill>
                  <a:srgbClr val="FF0000"/>
                </a:solidFill>
              </a:rPr>
              <a:t>FOMITE</a:t>
            </a:r>
            <a:r>
              <a:rPr lang="en-US" sz="2800" dirty="0" smtClean="0">
                <a:solidFill>
                  <a:schemeClr val="tx1"/>
                </a:solidFill>
              </a:rPr>
              <a:t> is an inanimate (non-living) object</a:t>
            </a:r>
            <a:br>
              <a:rPr lang="en-US" sz="2800" dirty="0" smtClean="0">
                <a:solidFill>
                  <a:schemeClr val="tx1"/>
                </a:solidFill>
              </a:rPr>
            </a:br>
            <a:r>
              <a:rPr lang="en-US" sz="2800" dirty="0" smtClean="0">
                <a:solidFill>
                  <a:schemeClr val="tx1"/>
                </a:solidFill>
              </a:rPr>
              <a:t>		that serves as a reservoir of disease; </a:t>
            </a:r>
            <a:br>
              <a:rPr lang="en-US" sz="2800" dirty="0" smtClean="0">
                <a:solidFill>
                  <a:schemeClr val="tx1"/>
                </a:solidFill>
              </a:rPr>
            </a:br>
            <a:r>
              <a:rPr lang="en-US" sz="2800" dirty="0" smtClean="0">
                <a:solidFill>
                  <a:schemeClr val="tx1"/>
                </a:solidFill>
              </a:rPr>
              <a:t>		give some examples.</a:t>
            </a:r>
            <a:br>
              <a:rPr lang="en-US" sz="2800" dirty="0" smtClean="0">
                <a:solidFill>
                  <a:schemeClr val="tx1"/>
                </a:solidFill>
              </a:rPr>
            </a:br>
            <a:r>
              <a:rPr lang="en-US" sz="2800" dirty="0" smtClean="0">
                <a:solidFill>
                  <a:schemeClr val="tx1"/>
                </a:solidFill>
              </a:rPr>
              <a:t/>
            </a:r>
            <a:br>
              <a:rPr lang="en-US" sz="2800" dirty="0" smtClean="0">
                <a:solidFill>
                  <a:schemeClr val="tx1"/>
                </a:solidFill>
              </a:rPr>
            </a:br>
            <a:r>
              <a:rPr lang="en-US" sz="2800" dirty="0" smtClean="0">
                <a:solidFill>
                  <a:schemeClr val="tx1"/>
                </a:solidFill>
              </a:rPr>
              <a:t/>
            </a:r>
            <a:br>
              <a:rPr lang="en-US" sz="2800" dirty="0" smtClean="0">
                <a:solidFill>
                  <a:schemeClr val="tx1"/>
                </a:solidFill>
              </a:rPr>
            </a:br>
            <a:r>
              <a:rPr lang="en-US" sz="2800" dirty="0" smtClean="0">
                <a:solidFill>
                  <a:schemeClr val="tx1"/>
                </a:solidFill>
              </a:rPr>
              <a:t/>
            </a:r>
            <a:br>
              <a:rPr lang="en-US" sz="2800" dirty="0" smtClean="0">
                <a:solidFill>
                  <a:schemeClr val="tx1"/>
                </a:solidFill>
              </a:rPr>
            </a:br>
            <a:endParaRPr lang="en-US" sz="2800" dirty="0">
              <a:solidFill>
                <a:schemeClr val="tx1"/>
              </a:solidFill>
            </a:endParaRPr>
          </a:p>
        </p:txBody>
      </p:sp>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5239512"/>
          </a:xfrm>
        </p:spPr>
        <p:txBody>
          <a:bodyPr>
            <a:normAutofit fontScale="90000"/>
          </a:bodyPr>
          <a:lstStyle/>
          <a:p>
            <a:r>
              <a:rPr lang="en-US" sz="2800" dirty="0" smtClean="0">
                <a:solidFill>
                  <a:schemeClr val="tx1"/>
                </a:solidFill>
              </a:rPr>
              <a:t>	- a </a:t>
            </a:r>
            <a:r>
              <a:rPr lang="en-US" sz="2800" dirty="0" smtClean="0">
                <a:solidFill>
                  <a:srgbClr val="FF0000"/>
                </a:solidFill>
              </a:rPr>
              <a:t>VECTOR</a:t>
            </a:r>
            <a:r>
              <a:rPr lang="en-US" sz="2800" dirty="0" smtClean="0">
                <a:solidFill>
                  <a:schemeClr val="tx1"/>
                </a:solidFill>
              </a:rPr>
              <a:t> is an animal that transmits disease.</a:t>
            </a:r>
            <a:br>
              <a:rPr lang="en-US" sz="2800" dirty="0" smtClean="0">
                <a:solidFill>
                  <a:schemeClr val="tx1"/>
                </a:solidFill>
              </a:rPr>
            </a:br>
            <a:r>
              <a:rPr lang="en-US" sz="2800" dirty="0" smtClean="0">
                <a:solidFill>
                  <a:schemeClr val="tx1"/>
                </a:solidFill>
              </a:rPr>
              <a:t>		- </a:t>
            </a:r>
            <a:r>
              <a:rPr lang="en-US" sz="2800" dirty="0" smtClean="0">
                <a:solidFill>
                  <a:srgbClr val="7030A0"/>
                </a:solidFill>
              </a:rPr>
              <a:t>zoonotic diseases </a:t>
            </a:r>
            <a:r>
              <a:rPr lang="en-US" sz="2800" dirty="0" smtClean="0">
                <a:solidFill>
                  <a:schemeClr val="tx1"/>
                </a:solidFill>
              </a:rPr>
              <a:t>are infections that 			</a:t>
            </a:r>
            <a:r>
              <a:rPr lang="en-US" sz="2800" dirty="0">
                <a:solidFill>
                  <a:schemeClr val="tx1"/>
                </a:solidFill>
              </a:rPr>
              <a:t> </a:t>
            </a:r>
            <a:r>
              <a:rPr lang="en-US" sz="2800" dirty="0" smtClean="0">
                <a:solidFill>
                  <a:schemeClr val="tx1"/>
                </a:solidFill>
              </a:rPr>
              <a:t>            animals get and which can be passed on to 		</a:t>
            </a:r>
            <a:r>
              <a:rPr lang="en-US" sz="2800" dirty="0">
                <a:solidFill>
                  <a:schemeClr val="tx1"/>
                </a:solidFill>
              </a:rPr>
              <a:t> </a:t>
            </a:r>
            <a:r>
              <a:rPr lang="en-US" sz="2800" dirty="0" smtClean="0">
                <a:solidFill>
                  <a:schemeClr val="tx1"/>
                </a:solidFill>
              </a:rPr>
              <a:t>     </a:t>
            </a:r>
            <a:r>
              <a:rPr lang="en-US" sz="2800" dirty="0">
                <a:solidFill>
                  <a:schemeClr val="tx1"/>
                </a:solidFill>
              </a:rPr>
              <a:t> </a:t>
            </a:r>
            <a:r>
              <a:rPr lang="en-US" sz="2800" dirty="0" smtClean="0">
                <a:solidFill>
                  <a:schemeClr val="tx1"/>
                </a:solidFill>
              </a:rPr>
              <a:t>      humans</a:t>
            </a:r>
            <a:br>
              <a:rPr lang="en-US" sz="2800" dirty="0" smtClean="0">
                <a:solidFill>
                  <a:schemeClr val="tx1"/>
                </a:solidFill>
              </a:rPr>
            </a:br>
            <a:r>
              <a:rPr lang="en-US" sz="2800" dirty="0" smtClean="0">
                <a:solidFill>
                  <a:schemeClr val="tx1"/>
                </a:solidFill>
              </a:rPr>
              <a:t/>
            </a:r>
            <a:br>
              <a:rPr lang="en-US" sz="2800" dirty="0" smtClean="0">
                <a:solidFill>
                  <a:schemeClr val="tx1"/>
                </a:solidFill>
              </a:rPr>
            </a:br>
            <a:r>
              <a:rPr lang="en-US" sz="2800" dirty="0" smtClean="0">
                <a:solidFill>
                  <a:schemeClr val="tx1"/>
                </a:solidFill>
              </a:rPr>
              <a:t>		- vectors can be described as:</a:t>
            </a:r>
            <a:br>
              <a:rPr lang="en-US" sz="2800" dirty="0" smtClean="0">
                <a:solidFill>
                  <a:schemeClr val="tx1"/>
                </a:solidFill>
              </a:rPr>
            </a:br>
            <a:r>
              <a:rPr lang="en-US" sz="2800" dirty="0" smtClean="0">
                <a:solidFill>
                  <a:schemeClr val="tx1"/>
                </a:solidFill>
              </a:rPr>
              <a:t>			</a:t>
            </a:r>
            <a:r>
              <a:rPr lang="en-US" sz="2800" dirty="0" smtClean="0">
                <a:solidFill>
                  <a:srgbClr val="0070C0"/>
                </a:solidFill>
              </a:rPr>
              <a:t>MECHANICAL vectors</a:t>
            </a:r>
            <a:r>
              <a:rPr lang="en-US" sz="2800" dirty="0" smtClean="0">
                <a:solidFill>
                  <a:schemeClr val="tx1"/>
                </a:solidFill>
              </a:rPr>
              <a:t>, transport infectious</a:t>
            </a:r>
            <a:br>
              <a:rPr lang="en-US" sz="2800" dirty="0" smtClean="0">
                <a:solidFill>
                  <a:schemeClr val="tx1"/>
                </a:solidFill>
              </a:rPr>
            </a:br>
            <a:r>
              <a:rPr lang="en-US" sz="2800" dirty="0">
                <a:solidFill>
                  <a:schemeClr val="tx1"/>
                </a:solidFill>
              </a:rPr>
              <a:t> </a:t>
            </a:r>
            <a:r>
              <a:rPr lang="en-US" sz="2800" dirty="0" smtClean="0">
                <a:solidFill>
                  <a:schemeClr val="tx1"/>
                </a:solidFill>
              </a:rPr>
              <a:t>                                                                              agent        </a:t>
            </a:r>
            <a:br>
              <a:rPr lang="en-US" sz="2800" dirty="0" smtClean="0">
                <a:solidFill>
                  <a:schemeClr val="tx1"/>
                </a:solidFill>
              </a:rPr>
            </a:br>
            <a:r>
              <a:rPr lang="en-US" sz="2800" dirty="0">
                <a:solidFill>
                  <a:schemeClr val="tx1"/>
                </a:solidFill>
              </a:rPr>
              <a:t> </a:t>
            </a:r>
            <a:r>
              <a:rPr lang="en-US" sz="2800" dirty="0" smtClean="0">
                <a:solidFill>
                  <a:schemeClr val="tx1"/>
                </a:solidFill>
              </a:rPr>
              <a:t> </a:t>
            </a:r>
            <a:br>
              <a:rPr lang="en-US" sz="2800" dirty="0" smtClean="0">
                <a:solidFill>
                  <a:schemeClr val="tx1"/>
                </a:solidFill>
              </a:rPr>
            </a:br>
            <a:r>
              <a:rPr lang="en-US" sz="2800" dirty="0" smtClean="0">
                <a:solidFill>
                  <a:schemeClr val="tx1"/>
                </a:solidFill>
              </a:rPr>
              <a:t>  			</a:t>
            </a:r>
            <a:r>
              <a:rPr lang="en-US" sz="2800" dirty="0" smtClean="0">
                <a:solidFill>
                  <a:srgbClr val="0070C0"/>
                </a:solidFill>
              </a:rPr>
              <a:t>BIOLOGICAL vectors</a:t>
            </a:r>
            <a:r>
              <a:rPr lang="en-US" sz="2800" dirty="0" smtClean="0">
                <a:solidFill>
                  <a:schemeClr val="tx1"/>
                </a:solidFill>
              </a:rPr>
              <a:t>, transports infectious</a:t>
            </a:r>
            <a:br>
              <a:rPr lang="en-US" sz="2800" dirty="0" smtClean="0">
                <a:solidFill>
                  <a:schemeClr val="tx1"/>
                </a:solidFill>
              </a:rPr>
            </a:br>
            <a:r>
              <a:rPr lang="en-US" sz="2800" dirty="0">
                <a:solidFill>
                  <a:schemeClr val="tx1"/>
                </a:solidFill>
              </a:rPr>
              <a:t> </a:t>
            </a:r>
            <a:r>
              <a:rPr lang="en-US" sz="2800" dirty="0" smtClean="0">
                <a:solidFill>
                  <a:schemeClr val="tx1"/>
                </a:solidFill>
              </a:rPr>
              <a:t>                                                                          agent and participates</a:t>
            </a:r>
            <a:br>
              <a:rPr lang="en-US" sz="2800" dirty="0" smtClean="0">
                <a:solidFill>
                  <a:schemeClr val="tx1"/>
                </a:solidFill>
              </a:rPr>
            </a:br>
            <a:r>
              <a:rPr lang="en-US" sz="2800" dirty="0">
                <a:solidFill>
                  <a:schemeClr val="tx1"/>
                </a:solidFill>
              </a:rPr>
              <a:t> </a:t>
            </a:r>
            <a:r>
              <a:rPr lang="en-US" sz="2800" dirty="0" smtClean="0">
                <a:solidFill>
                  <a:schemeClr val="tx1"/>
                </a:solidFill>
              </a:rPr>
              <a:t>                                                                          in its life cycle                                                                                              </a:t>
            </a:r>
            <a:br>
              <a:rPr lang="en-US" sz="2800" dirty="0" smtClean="0">
                <a:solidFill>
                  <a:schemeClr val="tx1"/>
                </a:solidFill>
              </a:rPr>
            </a:br>
            <a:r>
              <a:rPr lang="en-US" sz="2800" dirty="0" smtClean="0">
                <a:solidFill>
                  <a:schemeClr val="tx1"/>
                </a:solidFill>
              </a:rPr>
              <a:t>  </a:t>
            </a:r>
            <a:endParaRPr lang="en-US" sz="2800" dirty="0">
              <a:solidFill>
                <a:schemeClr val="tx1"/>
              </a:solidFill>
            </a:endParaRPr>
          </a:p>
        </p:txBody>
      </p:sp>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descr="cow02435_t13_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1285732"/>
            <a:ext cx="4724400" cy="5572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1447800" y="762000"/>
            <a:ext cx="6315952" cy="584776"/>
          </a:xfrm>
          <a:prstGeom prst="rect">
            <a:avLst/>
          </a:prstGeom>
        </p:spPr>
        <p:txBody>
          <a:bodyPr wrap="none">
            <a:spAutoFit/>
          </a:bodyPr>
          <a:lstStyle/>
          <a:p>
            <a:r>
              <a:rPr lang="en-US" sz="3200" dirty="0"/>
              <a:t>Animals as Reservoirs and Sources</a:t>
            </a:r>
          </a:p>
        </p:txBody>
      </p:sp>
    </p:spTree>
    <p:extLst>
      <p:ext uri="{BB962C8B-B14F-4D97-AF65-F5344CB8AC3E}">
        <p14:creationId xmlns:p14="http://schemas.microsoft.com/office/powerpoint/2010/main" val="1067665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704088"/>
            <a:ext cx="8305800" cy="5544312"/>
          </a:xfrm>
        </p:spPr>
        <p:txBody>
          <a:bodyPr>
            <a:normAutofit/>
          </a:bodyPr>
          <a:lstStyle/>
          <a:p>
            <a:pPr algn="ctr"/>
            <a:r>
              <a:rPr lang="en-US" dirty="0" smtClean="0">
                <a:solidFill>
                  <a:srgbClr val="FFC000"/>
                </a:solidFill>
              </a:rPr>
              <a:t>THE GOLDEN AGE OF MICROBIOLOGY</a:t>
            </a:r>
            <a:br>
              <a:rPr lang="en-US" dirty="0" smtClean="0">
                <a:solidFill>
                  <a:srgbClr val="FFC000"/>
                </a:solidFill>
              </a:rPr>
            </a:br>
            <a:r>
              <a:rPr lang="en-US" sz="2800" dirty="0" smtClean="0">
                <a:solidFill>
                  <a:srgbClr val="00B050"/>
                </a:solidFill>
              </a:rPr>
              <a:t>(1857 – 1914)</a:t>
            </a:r>
            <a:r>
              <a:rPr lang="en-US" dirty="0" smtClean="0">
                <a:solidFill>
                  <a:srgbClr val="FFC000"/>
                </a:solidFill>
              </a:rPr>
              <a:t/>
            </a:r>
            <a:br>
              <a:rPr lang="en-US" dirty="0" smtClean="0">
                <a:solidFill>
                  <a:srgbClr val="FFC000"/>
                </a:solidFill>
              </a:rPr>
            </a:br>
            <a:r>
              <a:rPr lang="en-US" sz="2400" dirty="0" smtClean="0">
                <a:solidFill>
                  <a:srgbClr val="FFC000"/>
                </a:solidFill>
              </a:rPr>
              <a:t/>
            </a:r>
            <a:br>
              <a:rPr lang="en-US" sz="2400" dirty="0" smtClean="0">
                <a:solidFill>
                  <a:srgbClr val="FFC000"/>
                </a:solidFill>
              </a:rPr>
            </a:br>
            <a:r>
              <a:rPr lang="en-US" sz="2400" dirty="0" smtClean="0">
                <a:solidFill>
                  <a:schemeClr val="tx1"/>
                </a:solidFill>
              </a:rPr>
              <a:t>With the development of the microscope, the age old controversies of spontaneous generation, fermentation and the germ theory of disease were finally solved.</a:t>
            </a:r>
            <a:br>
              <a:rPr lang="en-US" sz="2400" dirty="0" smtClean="0">
                <a:solidFill>
                  <a:schemeClr val="tx1"/>
                </a:solidFill>
              </a:rPr>
            </a:br>
            <a:r>
              <a:rPr lang="en-US" sz="2400" dirty="0" smtClean="0">
                <a:solidFill>
                  <a:schemeClr val="tx1"/>
                </a:solidFill>
              </a:rPr>
              <a:t/>
            </a:r>
            <a:br>
              <a:rPr lang="en-US" sz="2400" dirty="0" smtClean="0">
                <a:solidFill>
                  <a:schemeClr val="tx1"/>
                </a:solidFill>
              </a:rPr>
            </a:br>
            <a:endParaRPr lang="en-US" dirty="0">
              <a:solidFill>
                <a:srgbClr val="FFC000"/>
              </a:solidFill>
            </a:endParaRPr>
          </a:p>
        </p:txBody>
      </p:sp>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descr="cow02435_13_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219200"/>
            <a:ext cx="84582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304800" y="5334000"/>
            <a:ext cx="4495800" cy="1085425"/>
          </a:xfrm>
          <a:prstGeom prst="rect">
            <a:avLst/>
          </a:prstGeom>
        </p:spPr>
        <p:txBody>
          <a:bodyPr wrap="square">
            <a:spAutoFit/>
          </a:bodyPr>
          <a:lstStyle/>
          <a:p>
            <a:pPr lvl="2">
              <a:lnSpc>
                <a:spcPct val="80000"/>
              </a:lnSpc>
            </a:pPr>
            <a:r>
              <a:rPr lang="en-US" sz="1600" dirty="0">
                <a:latin typeface="Arial" charset="0"/>
                <a:ea typeface="MS PGothic" charset="0"/>
              </a:rPr>
              <a:t>Actively participates in a pathogen’s life </a:t>
            </a:r>
            <a:r>
              <a:rPr lang="en-US" sz="1600" dirty="0" smtClean="0">
                <a:latin typeface="Arial" charset="0"/>
                <a:ea typeface="MS PGothic" charset="0"/>
              </a:rPr>
              <a:t>cycle</a:t>
            </a:r>
          </a:p>
          <a:p>
            <a:pPr lvl="2">
              <a:lnSpc>
                <a:spcPct val="80000"/>
              </a:lnSpc>
            </a:pPr>
            <a:endParaRPr lang="en-US" sz="1600" dirty="0">
              <a:latin typeface="Arial" charset="0"/>
              <a:ea typeface="MS PGothic" charset="0"/>
            </a:endParaRPr>
          </a:p>
          <a:p>
            <a:pPr lvl="2">
              <a:lnSpc>
                <a:spcPct val="80000"/>
              </a:lnSpc>
            </a:pPr>
            <a:r>
              <a:rPr lang="en-US" sz="1600" dirty="0">
                <a:latin typeface="Arial" charset="0"/>
                <a:ea typeface="MS PGothic" charset="0"/>
              </a:rPr>
              <a:t>Serves as a site in which it can multiply or complete its life cycle</a:t>
            </a:r>
          </a:p>
        </p:txBody>
      </p:sp>
      <p:sp>
        <p:nvSpPr>
          <p:cNvPr id="5" name="Rectangle 4"/>
          <p:cNvSpPr/>
          <p:nvPr/>
        </p:nvSpPr>
        <p:spPr>
          <a:xfrm>
            <a:off x="4114800" y="5257800"/>
            <a:ext cx="4572000" cy="1085425"/>
          </a:xfrm>
          <a:prstGeom prst="rect">
            <a:avLst/>
          </a:prstGeom>
        </p:spPr>
        <p:txBody>
          <a:bodyPr>
            <a:spAutoFit/>
          </a:bodyPr>
          <a:lstStyle/>
          <a:p>
            <a:pPr lvl="2">
              <a:lnSpc>
                <a:spcPct val="80000"/>
              </a:lnSpc>
            </a:pPr>
            <a:r>
              <a:rPr lang="en-US" sz="1600" dirty="0">
                <a:latin typeface="Arial" charset="0"/>
                <a:ea typeface="MS PGothic" charset="0"/>
              </a:rPr>
              <a:t>Not necessary to the life cycle of an infectious </a:t>
            </a:r>
            <a:r>
              <a:rPr lang="en-US" sz="1600" dirty="0" smtClean="0">
                <a:latin typeface="Arial" charset="0"/>
                <a:ea typeface="MS PGothic" charset="0"/>
              </a:rPr>
              <a:t>agent</a:t>
            </a:r>
          </a:p>
          <a:p>
            <a:pPr lvl="2">
              <a:lnSpc>
                <a:spcPct val="80000"/>
              </a:lnSpc>
            </a:pPr>
            <a:endParaRPr lang="en-US" sz="1600" dirty="0">
              <a:latin typeface="Arial" charset="0"/>
              <a:ea typeface="MS PGothic" charset="0"/>
            </a:endParaRPr>
          </a:p>
          <a:p>
            <a:pPr lvl="2">
              <a:lnSpc>
                <a:spcPct val="80000"/>
              </a:lnSpc>
            </a:pPr>
            <a:r>
              <a:rPr lang="en-US" sz="1600" dirty="0">
                <a:latin typeface="Arial" charset="0"/>
                <a:ea typeface="MS PGothic" charset="0"/>
              </a:rPr>
              <a:t>Merely transport it without being infected</a:t>
            </a:r>
          </a:p>
        </p:txBody>
      </p:sp>
    </p:spTree>
    <p:extLst>
      <p:ext uri="{BB962C8B-B14F-4D97-AF65-F5344CB8AC3E}">
        <p14:creationId xmlns:p14="http://schemas.microsoft.com/office/powerpoint/2010/main" val="25579160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5468112"/>
          </a:xfrm>
        </p:spPr>
        <p:txBody>
          <a:bodyPr>
            <a:normAutofit fontScale="90000"/>
          </a:bodyPr>
          <a:lstStyle/>
          <a:p>
            <a:r>
              <a:rPr lang="en-US" sz="2800" dirty="0" smtClean="0"/>
              <a:t>	</a:t>
            </a:r>
            <a:r>
              <a:rPr lang="en-US" sz="2800" dirty="0" smtClean="0">
                <a:solidFill>
                  <a:schemeClr val="tx1"/>
                </a:solidFill>
              </a:rPr>
              <a:t>- a </a:t>
            </a:r>
            <a:r>
              <a:rPr lang="en-US" sz="2800" dirty="0" smtClean="0">
                <a:solidFill>
                  <a:srgbClr val="FF0000"/>
                </a:solidFill>
              </a:rPr>
              <a:t>CARRIER </a:t>
            </a:r>
            <a:r>
              <a:rPr lang="en-US" sz="2800" dirty="0" smtClean="0">
                <a:solidFill>
                  <a:schemeClr val="tx1"/>
                </a:solidFill>
              </a:rPr>
              <a:t>is a person that transmits disease to 				another person </a:t>
            </a:r>
            <a:br>
              <a:rPr lang="en-US" sz="2800" dirty="0" smtClean="0">
                <a:solidFill>
                  <a:schemeClr val="tx1"/>
                </a:solidFill>
              </a:rPr>
            </a:br>
            <a:r>
              <a:rPr lang="en-US" sz="2800" dirty="0" smtClean="0">
                <a:solidFill>
                  <a:schemeClr val="tx1"/>
                </a:solidFill>
              </a:rPr>
              <a:t>		</a:t>
            </a:r>
            <a:r>
              <a:rPr lang="en-US" sz="2700" dirty="0" smtClean="0">
                <a:solidFill>
                  <a:schemeClr val="tx1"/>
                </a:solidFill>
              </a:rPr>
              <a:t>- </a:t>
            </a:r>
            <a:r>
              <a:rPr lang="en-US" sz="2700" dirty="0" smtClean="0">
                <a:solidFill>
                  <a:srgbClr val="7030A0"/>
                </a:solidFill>
              </a:rPr>
              <a:t>ACTIVE carriers </a:t>
            </a:r>
            <a:r>
              <a:rPr lang="en-US" sz="2700" dirty="0" smtClean="0">
                <a:solidFill>
                  <a:schemeClr val="tx1"/>
                </a:solidFill>
              </a:rPr>
              <a:t>have an overt clinical case </a:t>
            </a:r>
            <a:br>
              <a:rPr lang="en-US" sz="2700" dirty="0" smtClean="0">
                <a:solidFill>
                  <a:schemeClr val="tx1"/>
                </a:solidFill>
              </a:rPr>
            </a:br>
            <a:r>
              <a:rPr lang="en-US" sz="2700" dirty="0" smtClean="0">
                <a:solidFill>
                  <a:schemeClr val="tx1"/>
                </a:solidFill>
              </a:rPr>
              <a:t>			of the disease</a:t>
            </a:r>
            <a:br>
              <a:rPr lang="en-US" sz="2700" dirty="0" smtClean="0">
                <a:solidFill>
                  <a:schemeClr val="tx1"/>
                </a:solidFill>
              </a:rPr>
            </a:br>
            <a:r>
              <a:rPr lang="en-US" sz="2700" dirty="0" smtClean="0">
                <a:solidFill>
                  <a:schemeClr val="tx1"/>
                </a:solidFill>
              </a:rPr>
              <a:t>		- </a:t>
            </a:r>
            <a:r>
              <a:rPr lang="en-US" sz="2700" dirty="0" smtClean="0">
                <a:solidFill>
                  <a:srgbClr val="002060"/>
                </a:solidFill>
              </a:rPr>
              <a:t>CONVALESCENT carriers </a:t>
            </a:r>
            <a:r>
              <a:rPr lang="en-US" sz="2700" dirty="0" smtClean="0">
                <a:solidFill>
                  <a:schemeClr val="tx1"/>
                </a:solidFill>
              </a:rPr>
              <a:t>have largely </a:t>
            </a:r>
            <a:br>
              <a:rPr lang="en-US" sz="2700" dirty="0" smtClean="0">
                <a:solidFill>
                  <a:schemeClr val="tx1"/>
                </a:solidFill>
              </a:rPr>
            </a:br>
            <a:r>
              <a:rPr lang="en-US" sz="2700" dirty="0" smtClean="0">
                <a:solidFill>
                  <a:schemeClr val="tx1"/>
                </a:solidFill>
              </a:rPr>
              <a:t>			recovered but continue to harbor</a:t>
            </a:r>
            <a:br>
              <a:rPr lang="en-US" sz="2700" dirty="0" smtClean="0">
                <a:solidFill>
                  <a:schemeClr val="tx1"/>
                </a:solidFill>
              </a:rPr>
            </a:br>
            <a:r>
              <a:rPr lang="en-US" sz="2700" dirty="0" smtClean="0">
                <a:solidFill>
                  <a:schemeClr val="tx1"/>
                </a:solidFill>
              </a:rPr>
              <a:t>			large numbers of the pathogen</a:t>
            </a:r>
            <a:br>
              <a:rPr lang="en-US" sz="2700" dirty="0" smtClean="0">
                <a:solidFill>
                  <a:schemeClr val="tx1"/>
                </a:solidFill>
              </a:rPr>
            </a:br>
            <a:r>
              <a:rPr lang="en-US" sz="2700" dirty="0" smtClean="0">
                <a:solidFill>
                  <a:schemeClr val="tx1"/>
                </a:solidFill>
              </a:rPr>
              <a:t>		- </a:t>
            </a:r>
            <a:r>
              <a:rPr lang="en-US" sz="2700" dirty="0" smtClean="0">
                <a:solidFill>
                  <a:srgbClr val="0070C0"/>
                </a:solidFill>
              </a:rPr>
              <a:t>ASYMPTOMATIC carriers </a:t>
            </a:r>
            <a:r>
              <a:rPr lang="en-US" sz="2700" dirty="0" smtClean="0">
                <a:solidFill>
                  <a:schemeClr val="tx1"/>
                </a:solidFill>
              </a:rPr>
              <a:t>(= healthy) carry</a:t>
            </a:r>
            <a:br>
              <a:rPr lang="en-US" sz="2700" dirty="0" smtClean="0">
                <a:solidFill>
                  <a:schemeClr val="tx1"/>
                </a:solidFill>
              </a:rPr>
            </a:br>
            <a:r>
              <a:rPr lang="en-US" sz="2700" dirty="0" smtClean="0">
                <a:solidFill>
                  <a:schemeClr val="tx1"/>
                </a:solidFill>
              </a:rPr>
              <a:t>			the pathogen but aren’t ill</a:t>
            </a:r>
            <a:br>
              <a:rPr lang="en-US" sz="2700" dirty="0" smtClean="0">
                <a:solidFill>
                  <a:schemeClr val="tx1"/>
                </a:solidFill>
              </a:rPr>
            </a:br>
            <a:r>
              <a:rPr lang="en-US" sz="2700" dirty="0" smtClean="0">
                <a:solidFill>
                  <a:schemeClr val="tx1"/>
                </a:solidFill>
              </a:rPr>
              <a:t>		- </a:t>
            </a:r>
            <a:r>
              <a:rPr lang="en-US" sz="2700" dirty="0" smtClean="0">
                <a:solidFill>
                  <a:srgbClr val="00B0F0"/>
                </a:solidFill>
              </a:rPr>
              <a:t>INCUBATION carriers </a:t>
            </a:r>
            <a:r>
              <a:rPr lang="en-US" sz="2700" dirty="0" smtClean="0">
                <a:solidFill>
                  <a:schemeClr val="tx1"/>
                </a:solidFill>
              </a:rPr>
              <a:t>incubate the pathogen in 				large numbers but are not yet ill</a:t>
            </a:r>
            <a:br>
              <a:rPr lang="en-US" sz="2700" dirty="0" smtClean="0">
                <a:solidFill>
                  <a:schemeClr val="tx1"/>
                </a:solidFill>
              </a:rPr>
            </a:br>
            <a:r>
              <a:rPr lang="en-US" sz="2700" dirty="0" smtClean="0">
                <a:solidFill>
                  <a:schemeClr val="tx1"/>
                </a:solidFill>
              </a:rPr>
              <a:t>		- </a:t>
            </a:r>
            <a:r>
              <a:rPr lang="en-US" sz="2700" dirty="0" smtClean="0">
                <a:solidFill>
                  <a:srgbClr val="00B050"/>
                </a:solidFill>
              </a:rPr>
              <a:t>CHRONIC carriers </a:t>
            </a:r>
            <a:r>
              <a:rPr lang="en-US" sz="2700" dirty="0" smtClean="0">
                <a:solidFill>
                  <a:schemeClr val="tx1"/>
                </a:solidFill>
              </a:rPr>
              <a:t>harbor the pathogen for months,</a:t>
            </a:r>
            <a:br>
              <a:rPr lang="en-US" sz="2700" dirty="0" smtClean="0">
                <a:solidFill>
                  <a:schemeClr val="tx1"/>
                </a:solidFill>
              </a:rPr>
            </a:br>
            <a:r>
              <a:rPr lang="en-US" sz="2700" dirty="0" smtClean="0">
                <a:solidFill>
                  <a:schemeClr val="tx1"/>
                </a:solidFill>
              </a:rPr>
              <a:t>			years or a lifetime after recovering from the</a:t>
            </a:r>
            <a:br>
              <a:rPr lang="en-US" sz="2700" dirty="0" smtClean="0">
                <a:solidFill>
                  <a:schemeClr val="tx1"/>
                </a:solidFill>
              </a:rPr>
            </a:br>
            <a:r>
              <a:rPr lang="en-US" sz="2700" dirty="0" smtClean="0">
                <a:solidFill>
                  <a:schemeClr val="tx1"/>
                </a:solidFill>
              </a:rPr>
              <a:t>			illness</a:t>
            </a:r>
            <a:br>
              <a:rPr lang="en-US" sz="2700" dirty="0" smtClean="0">
                <a:solidFill>
                  <a:schemeClr val="tx1"/>
                </a:solidFill>
              </a:rPr>
            </a:br>
            <a:endParaRPr lang="en-US" sz="2800" dirty="0"/>
          </a:p>
        </p:txBody>
      </p:sp>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descr="cow02435_13_12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914400"/>
            <a:ext cx="8881481"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664860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descr="cow02435_13_12b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762000"/>
            <a:ext cx="76962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239333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descr="cow02435_13_12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285874"/>
            <a:ext cx="8534400" cy="519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308372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5391912"/>
          </a:xfrm>
        </p:spPr>
        <p:txBody>
          <a:bodyPr>
            <a:normAutofit fontScale="90000"/>
          </a:bodyPr>
          <a:lstStyle/>
          <a:p>
            <a:r>
              <a:rPr lang="en-US" sz="2800" dirty="0" smtClean="0">
                <a:solidFill>
                  <a:schemeClr val="tx1"/>
                </a:solidFill>
              </a:rPr>
              <a:t>INFECTIOUS DISEASE TRANSMISSION usually occurs in</a:t>
            </a:r>
            <a:br>
              <a:rPr lang="en-US" sz="2800" dirty="0" smtClean="0">
                <a:solidFill>
                  <a:schemeClr val="tx1"/>
                </a:solidFill>
              </a:rPr>
            </a:br>
            <a:r>
              <a:rPr lang="en-US" sz="2800" dirty="0" smtClean="0">
                <a:solidFill>
                  <a:schemeClr val="tx1"/>
                </a:solidFill>
              </a:rPr>
              <a:t>	one of the following ways:</a:t>
            </a:r>
            <a:br>
              <a:rPr lang="en-US" sz="2800" dirty="0" smtClean="0">
                <a:solidFill>
                  <a:schemeClr val="tx1"/>
                </a:solidFill>
              </a:rPr>
            </a:br>
            <a:r>
              <a:rPr lang="en-US" sz="2800" dirty="0" smtClean="0">
                <a:solidFill>
                  <a:schemeClr val="tx1"/>
                </a:solidFill>
              </a:rPr>
              <a:t/>
            </a:r>
            <a:br>
              <a:rPr lang="en-US" sz="2800" dirty="0" smtClean="0">
                <a:solidFill>
                  <a:schemeClr val="tx1"/>
                </a:solidFill>
              </a:rPr>
            </a:br>
            <a:r>
              <a:rPr lang="en-US" sz="2800" dirty="0" smtClean="0">
                <a:solidFill>
                  <a:schemeClr val="tx1"/>
                </a:solidFill>
              </a:rPr>
              <a:t>	</a:t>
            </a:r>
            <a:r>
              <a:rPr lang="en-US" sz="2200" dirty="0" smtClean="0">
                <a:solidFill>
                  <a:schemeClr val="tx1"/>
                </a:solidFill>
              </a:rPr>
              <a:t>CONTACT</a:t>
            </a:r>
            <a:br>
              <a:rPr lang="en-US" sz="2200" dirty="0" smtClean="0">
                <a:solidFill>
                  <a:schemeClr val="tx1"/>
                </a:solidFill>
              </a:rPr>
            </a:br>
            <a:r>
              <a:rPr lang="en-US" sz="2200" dirty="0" smtClean="0">
                <a:solidFill>
                  <a:schemeClr val="tx1"/>
                </a:solidFill>
              </a:rPr>
              <a:t>		- direct: touching, kissing, sexual intercourse</a:t>
            </a:r>
            <a:br>
              <a:rPr lang="en-US" sz="2200" dirty="0" smtClean="0">
                <a:solidFill>
                  <a:schemeClr val="tx1"/>
                </a:solidFill>
              </a:rPr>
            </a:br>
            <a:r>
              <a:rPr lang="en-US" sz="2200" dirty="0" smtClean="0">
                <a:solidFill>
                  <a:schemeClr val="tx1"/>
                </a:solidFill>
              </a:rPr>
              <a:t>		- indirect: fomites</a:t>
            </a:r>
            <a:br>
              <a:rPr lang="en-US" sz="2200" dirty="0" smtClean="0">
                <a:solidFill>
                  <a:schemeClr val="tx1"/>
                </a:solidFill>
              </a:rPr>
            </a:br>
            <a:r>
              <a:rPr lang="en-US" sz="2200" dirty="0" smtClean="0">
                <a:solidFill>
                  <a:schemeClr val="tx1"/>
                </a:solidFill>
              </a:rPr>
              <a:t>		- respiratory droplets that travel less than one meter </a:t>
            </a:r>
            <a:br>
              <a:rPr lang="en-US" sz="2200" dirty="0" smtClean="0">
                <a:solidFill>
                  <a:schemeClr val="tx1"/>
                </a:solidFill>
              </a:rPr>
            </a:br>
            <a:r>
              <a:rPr lang="en-US" sz="2200" dirty="0" smtClean="0">
                <a:solidFill>
                  <a:schemeClr val="tx1"/>
                </a:solidFill>
              </a:rPr>
              <a:t>		from the reservoir to the host</a:t>
            </a:r>
            <a:br>
              <a:rPr lang="en-US" sz="2200" dirty="0" smtClean="0">
                <a:solidFill>
                  <a:schemeClr val="tx1"/>
                </a:solidFill>
              </a:rPr>
            </a:br>
            <a:r>
              <a:rPr lang="en-US" sz="2200" dirty="0" smtClean="0">
                <a:solidFill>
                  <a:schemeClr val="tx1"/>
                </a:solidFill>
              </a:rPr>
              <a:t>	VEHICLES</a:t>
            </a:r>
            <a:br>
              <a:rPr lang="en-US" sz="2200" dirty="0" smtClean="0">
                <a:solidFill>
                  <a:schemeClr val="tx1"/>
                </a:solidFill>
              </a:rPr>
            </a:br>
            <a:r>
              <a:rPr lang="en-US" sz="2200" dirty="0" smtClean="0">
                <a:solidFill>
                  <a:schemeClr val="tx1"/>
                </a:solidFill>
              </a:rPr>
              <a:t>		- airborne droplets that travel more than one meter from</a:t>
            </a:r>
            <a:br>
              <a:rPr lang="en-US" sz="2200" dirty="0" smtClean="0">
                <a:solidFill>
                  <a:schemeClr val="tx1"/>
                </a:solidFill>
              </a:rPr>
            </a:br>
            <a:r>
              <a:rPr lang="en-US" sz="2200" dirty="0" smtClean="0">
                <a:solidFill>
                  <a:schemeClr val="tx1"/>
                </a:solidFill>
              </a:rPr>
              <a:t>                                  the reservoir to the host  	</a:t>
            </a:r>
            <a:r>
              <a:rPr lang="en-US" sz="2200" dirty="0">
                <a:solidFill>
                  <a:schemeClr val="tx1"/>
                </a:solidFill>
              </a:rPr>
              <a:t> </a:t>
            </a:r>
            <a:r>
              <a:rPr lang="en-US" sz="2200" dirty="0" smtClean="0">
                <a:solidFill>
                  <a:schemeClr val="tx1"/>
                </a:solidFill>
              </a:rPr>
              <a:t>              </a:t>
            </a:r>
            <a:br>
              <a:rPr lang="en-US" sz="2200" dirty="0" smtClean="0">
                <a:solidFill>
                  <a:schemeClr val="tx1"/>
                </a:solidFill>
              </a:rPr>
            </a:br>
            <a:r>
              <a:rPr lang="en-US" sz="2200" dirty="0" smtClean="0">
                <a:solidFill>
                  <a:schemeClr val="tx1"/>
                </a:solidFill>
              </a:rPr>
              <a:t>                                 - waterborne</a:t>
            </a:r>
            <a:br>
              <a:rPr lang="en-US" sz="2200" dirty="0" smtClean="0">
                <a:solidFill>
                  <a:schemeClr val="tx1"/>
                </a:solidFill>
              </a:rPr>
            </a:br>
            <a:r>
              <a:rPr lang="en-US" sz="2200" dirty="0" smtClean="0">
                <a:solidFill>
                  <a:schemeClr val="tx1"/>
                </a:solidFill>
              </a:rPr>
              <a:t>		- food-borne (food poisoning)</a:t>
            </a:r>
            <a:br>
              <a:rPr lang="en-US" sz="2200" dirty="0" smtClean="0">
                <a:solidFill>
                  <a:schemeClr val="tx1"/>
                </a:solidFill>
              </a:rPr>
            </a:br>
            <a:r>
              <a:rPr lang="en-US" sz="2200" dirty="0" smtClean="0">
                <a:solidFill>
                  <a:schemeClr val="tx1"/>
                </a:solidFill>
              </a:rPr>
              <a:t>	VECTORS</a:t>
            </a:r>
            <a:br>
              <a:rPr lang="en-US" sz="2200" dirty="0" smtClean="0">
                <a:solidFill>
                  <a:schemeClr val="tx1"/>
                </a:solidFill>
              </a:rPr>
            </a:br>
            <a:r>
              <a:rPr lang="en-US" sz="2200" dirty="0" smtClean="0">
                <a:solidFill>
                  <a:schemeClr val="tx1"/>
                </a:solidFill>
              </a:rPr>
              <a:t>		- mechanical</a:t>
            </a:r>
            <a:br>
              <a:rPr lang="en-US" sz="2200" dirty="0" smtClean="0">
                <a:solidFill>
                  <a:schemeClr val="tx1"/>
                </a:solidFill>
              </a:rPr>
            </a:br>
            <a:r>
              <a:rPr lang="en-US" sz="2200" dirty="0" smtClean="0">
                <a:solidFill>
                  <a:schemeClr val="tx1"/>
                </a:solidFill>
              </a:rPr>
              <a:t>		- biological</a:t>
            </a:r>
            <a:br>
              <a:rPr lang="en-US" sz="2200" dirty="0" smtClean="0">
                <a:solidFill>
                  <a:schemeClr val="tx1"/>
                </a:solidFill>
              </a:rPr>
            </a:br>
            <a:endParaRPr lang="en-US" sz="2200" dirty="0">
              <a:solidFill>
                <a:schemeClr val="tx1"/>
              </a:solidFill>
            </a:endParaRPr>
          </a:p>
        </p:txBody>
      </p:sp>
    </p:spTree>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descr="cow02435_13_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447800"/>
            <a:ext cx="74676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1295400" y="914400"/>
            <a:ext cx="7176965" cy="461665"/>
          </a:xfrm>
          <a:prstGeom prst="rect">
            <a:avLst/>
          </a:prstGeom>
        </p:spPr>
        <p:txBody>
          <a:bodyPr wrap="none">
            <a:spAutoFit/>
          </a:bodyPr>
          <a:lstStyle/>
          <a:p>
            <a:r>
              <a:rPr lang="en-US" sz="2400" dirty="0"/>
              <a:t>Patterns of Transmission in Communicable Diseases</a:t>
            </a:r>
          </a:p>
        </p:txBody>
      </p:sp>
    </p:spTree>
    <p:extLst>
      <p:ext uri="{BB962C8B-B14F-4D97-AF65-F5344CB8AC3E}">
        <p14:creationId xmlns:p14="http://schemas.microsoft.com/office/powerpoint/2010/main" val="203908057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5468112"/>
          </a:xfrm>
        </p:spPr>
        <p:txBody>
          <a:bodyPr>
            <a:normAutofit/>
          </a:bodyPr>
          <a:lstStyle/>
          <a:p>
            <a:pPr algn="ctr"/>
            <a:r>
              <a:rPr lang="en-US" sz="3600" dirty="0" smtClean="0">
                <a:solidFill>
                  <a:srgbClr val="00B050"/>
                </a:solidFill>
              </a:rPr>
              <a:t>CATEGORIES OF INFECTIONS</a:t>
            </a:r>
            <a:br>
              <a:rPr lang="en-US" sz="3600" dirty="0" smtClean="0">
                <a:solidFill>
                  <a:srgbClr val="00B050"/>
                </a:solidFill>
              </a:rPr>
            </a:br>
            <a:r>
              <a:rPr lang="en-US" sz="3600" dirty="0" smtClean="0">
                <a:solidFill>
                  <a:srgbClr val="00B050"/>
                </a:solidFill>
              </a:rPr>
              <a:t/>
            </a:r>
            <a:br>
              <a:rPr lang="en-US" sz="3600" dirty="0" smtClean="0">
                <a:solidFill>
                  <a:srgbClr val="00B050"/>
                </a:solidFill>
              </a:rPr>
            </a:br>
            <a:r>
              <a:rPr lang="en-US" sz="3600" dirty="0" smtClean="0">
                <a:solidFill>
                  <a:srgbClr val="00B050"/>
                </a:solidFill>
              </a:rPr>
              <a:t/>
            </a:r>
            <a:br>
              <a:rPr lang="en-US" sz="3600" dirty="0" smtClean="0">
                <a:solidFill>
                  <a:srgbClr val="00B050"/>
                </a:solidFill>
              </a:rPr>
            </a:br>
            <a:r>
              <a:rPr lang="en-US" sz="3600" dirty="0" smtClean="0">
                <a:solidFill>
                  <a:srgbClr val="00B050"/>
                </a:solidFill>
              </a:rPr>
              <a:t/>
            </a:r>
            <a:br>
              <a:rPr lang="en-US" sz="3600" dirty="0" smtClean="0">
                <a:solidFill>
                  <a:srgbClr val="00B050"/>
                </a:solidFill>
              </a:rPr>
            </a:br>
            <a:r>
              <a:rPr lang="en-US" sz="3600" dirty="0" smtClean="0">
                <a:solidFill>
                  <a:srgbClr val="00B050"/>
                </a:solidFill>
              </a:rPr>
              <a:t/>
            </a:r>
            <a:br>
              <a:rPr lang="en-US" sz="3600" dirty="0" smtClean="0">
                <a:solidFill>
                  <a:srgbClr val="00B050"/>
                </a:solidFill>
              </a:rPr>
            </a:br>
            <a:endParaRPr lang="en-US" sz="3600" dirty="0">
              <a:solidFill>
                <a:srgbClr val="00B050"/>
              </a:solidFill>
            </a:endParaRPr>
          </a:p>
        </p:txBody>
      </p:sp>
    </p:spTree>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5315712"/>
          </a:xfrm>
        </p:spPr>
        <p:txBody>
          <a:bodyPr>
            <a:normAutofit/>
          </a:bodyPr>
          <a:lstStyle/>
          <a:p>
            <a:r>
              <a:rPr lang="en-US" sz="2800" dirty="0" smtClean="0">
                <a:solidFill>
                  <a:schemeClr val="tx1"/>
                </a:solidFill>
              </a:rPr>
              <a:t>	</a:t>
            </a:r>
            <a:r>
              <a:rPr lang="en-US" sz="2800" dirty="0" smtClean="0">
                <a:solidFill>
                  <a:srgbClr val="7030A0"/>
                </a:solidFill>
              </a:rPr>
              <a:t>1. LOCAL INFECTIONS</a:t>
            </a:r>
            <a:br>
              <a:rPr lang="en-US" sz="2800" dirty="0" smtClean="0">
                <a:solidFill>
                  <a:srgbClr val="7030A0"/>
                </a:solidFill>
              </a:rPr>
            </a:br>
            <a:r>
              <a:rPr lang="en-US" sz="2800" dirty="0" smtClean="0">
                <a:solidFill>
                  <a:srgbClr val="7030A0"/>
                </a:solidFill>
              </a:rPr>
              <a:t>	2. FOCAL INFECTIONS</a:t>
            </a:r>
            <a:br>
              <a:rPr lang="en-US" sz="2800" dirty="0" smtClean="0">
                <a:solidFill>
                  <a:srgbClr val="7030A0"/>
                </a:solidFill>
              </a:rPr>
            </a:br>
            <a:r>
              <a:rPr lang="en-US" sz="2800" dirty="0" smtClean="0">
                <a:solidFill>
                  <a:srgbClr val="7030A0"/>
                </a:solidFill>
              </a:rPr>
              <a:t>	3. METASTATIC INFECTIONS</a:t>
            </a:r>
            <a:br>
              <a:rPr lang="en-US" sz="2800" dirty="0" smtClean="0">
                <a:solidFill>
                  <a:srgbClr val="7030A0"/>
                </a:solidFill>
              </a:rPr>
            </a:br>
            <a:r>
              <a:rPr lang="en-US" sz="2800" dirty="0" smtClean="0">
                <a:solidFill>
                  <a:schemeClr val="tx1"/>
                </a:solidFill>
              </a:rPr>
              <a:t/>
            </a:r>
            <a:br>
              <a:rPr lang="en-US" sz="2800" dirty="0" smtClean="0">
                <a:solidFill>
                  <a:schemeClr val="tx1"/>
                </a:solidFill>
              </a:rPr>
            </a:br>
            <a:r>
              <a:rPr lang="en-US" sz="2800" dirty="0" smtClean="0">
                <a:solidFill>
                  <a:schemeClr val="tx1"/>
                </a:solidFill>
              </a:rPr>
              <a:t>	</a:t>
            </a:r>
            <a:r>
              <a:rPr lang="en-US" sz="2800" dirty="0" smtClean="0">
                <a:solidFill>
                  <a:srgbClr val="002060"/>
                </a:solidFill>
              </a:rPr>
              <a:t>4. PRIMARY INFECTIONS</a:t>
            </a:r>
            <a:br>
              <a:rPr lang="en-US" sz="2800" dirty="0" smtClean="0">
                <a:solidFill>
                  <a:srgbClr val="002060"/>
                </a:solidFill>
              </a:rPr>
            </a:br>
            <a:r>
              <a:rPr lang="en-US" sz="2800" dirty="0" smtClean="0">
                <a:solidFill>
                  <a:srgbClr val="002060"/>
                </a:solidFill>
              </a:rPr>
              <a:t>	5. SECONDARY INFECTIONS</a:t>
            </a:r>
            <a:br>
              <a:rPr lang="en-US" sz="2800" dirty="0" smtClean="0">
                <a:solidFill>
                  <a:srgbClr val="002060"/>
                </a:solidFill>
              </a:rPr>
            </a:br>
            <a:r>
              <a:rPr lang="en-US" sz="2800" dirty="0" smtClean="0">
                <a:solidFill>
                  <a:schemeClr val="tx1"/>
                </a:solidFill>
              </a:rPr>
              <a:t>	</a:t>
            </a:r>
            <a:br>
              <a:rPr lang="en-US" sz="2800" dirty="0" smtClean="0">
                <a:solidFill>
                  <a:schemeClr val="tx1"/>
                </a:solidFill>
              </a:rPr>
            </a:br>
            <a:r>
              <a:rPr lang="en-US" sz="2800" dirty="0" smtClean="0">
                <a:solidFill>
                  <a:schemeClr val="tx1"/>
                </a:solidFill>
              </a:rPr>
              <a:t>	</a:t>
            </a:r>
            <a:r>
              <a:rPr lang="en-US" sz="2800" dirty="0" smtClean="0">
                <a:solidFill>
                  <a:srgbClr val="0070C0"/>
                </a:solidFill>
              </a:rPr>
              <a:t>6. SUPERINFECTIONS</a:t>
            </a:r>
            <a:r>
              <a:rPr lang="en-US" sz="2800" dirty="0" smtClean="0">
                <a:solidFill>
                  <a:schemeClr val="tx1"/>
                </a:solidFill>
              </a:rPr>
              <a:t/>
            </a:r>
            <a:br>
              <a:rPr lang="en-US" sz="2800" dirty="0" smtClean="0">
                <a:solidFill>
                  <a:schemeClr val="tx1"/>
                </a:solidFill>
              </a:rPr>
            </a:br>
            <a:r>
              <a:rPr lang="en-US" sz="2800" dirty="0" smtClean="0">
                <a:solidFill>
                  <a:schemeClr val="tx1"/>
                </a:solidFill>
              </a:rPr>
              <a:t/>
            </a:r>
            <a:br>
              <a:rPr lang="en-US" sz="2800" dirty="0" smtClean="0">
                <a:solidFill>
                  <a:schemeClr val="tx1"/>
                </a:solidFill>
              </a:rPr>
            </a:br>
            <a:r>
              <a:rPr lang="en-US" sz="2800" dirty="0" smtClean="0">
                <a:solidFill>
                  <a:schemeClr val="tx1"/>
                </a:solidFill>
              </a:rPr>
              <a:t>	</a:t>
            </a:r>
            <a:br>
              <a:rPr lang="en-US" sz="2800" dirty="0" smtClean="0">
                <a:solidFill>
                  <a:schemeClr val="tx1"/>
                </a:solidFill>
              </a:rPr>
            </a:br>
            <a:endParaRPr lang="en-US" sz="2800" dirty="0">
              <a:solidFill>
                <a:schemeClr val="tx1"/>
              </a:solidFill>
            </a:endParaRPr>
          </a:p>
        </p:txBody>
      </p:sp>
    </p:spTree>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5239512"/>
          </a:xfrm>
        </p:spPr>
        <p:txBody>
          <a:bodyPr>
            <a:normAutofit/>
          </a:bodyPr>
          <a:lstStyle/>
          <a:p>
            <a:r>
              <a:rPr lang="en-US" sz="2800" dirty="0" smtClean="0">
                <a:solidFill>
                  <a:schemeClr val="tx1"/>
                </a:solidFill>
              </a:rPr>
              <a:t>	</a:t>
            </a:r>
            <a:r>
              <a:rPr lang="en-US" sz="2800" dirty="0" smtClean="0">
                <a:solidFill>
                  <a:srgbClr val="7030A0"/>
                </a:solidFill>
              </a:rPr>
              <a:t>7. ACUTE INFECTIONS</a:t>
            </a:r>
            <a:br>
              <a:rPr lang="en-US" sz="2800" dirty="0" smtClean="0">
                <a:solidFill>
                  <a:srgbClr val="7030A0"/>
                </a:solidFill>
              </a:rPr>
            </a:br>
            <a:r>
              <a:rPr lang="en-US" sz="2800" dirty="0" smtClean="0">
                <a:solidFill>
                  <a:srgbClr val="7030A0"/>
                </a:solidFill>
              </a:rPr>
              <a:t>	8. CHRONIC INFECTIONS</a:t>
            </a:r>
            <a:br>
              <a:rPr lang="en-US" sz="2800" dirty="0" smtClean="0">
                <a:solidFill>
                  <a:srgbClr val="7030A0"/>
                </a:solidFill>
              </a:rPr>
            </a:br>
            <a:r>
              <a:rPr lang="en-US" sz="2800" dirty="0" smtClean="0">
                <a:solidFill>
                  <a:srgbClr val="7030A0"/>
                </a:solidFill>
              </a:rPr>
              <a:t>	9. LATENT INFECTIONS</a:t>
            </a:r>
            <a:r>
              <a:rPr lang="en-US" sz="2800" dirty="0" smtClean="0">
                <a:solidFill>
                  <a:schemeClr val="tx1"/>
                </a:solidFill>
              </a:rPr>
              <a:t/>
            </a:r>
            <a:br>
              <a:rPr lang="en-US" sz="2800" dirty="0" smtClean="0">
                <a:solidFill>
                  <a:schemeClr val="tx1"/>
                </a:solidFill>
              </a:rPr>
            </a:br>
            <a:r>
              <a:rPr lang="en-US" sz="2800" dirty="0" smtClean="0">
                <a:solidFill>
                  <a:schemeClr val="tx1"/>
                </a:solidFill>
              </a:rPr>
              <a:t/>
            </a:r>
            <a:br>
              <a:rPr lang="en-US" sz="2800" dirty="0" smtClean="0">
                <a:solidFill>
                  <a:schemeClr val="tx1"/>
                </a:solidFill>
              </a:rPr>
            </a:br>
            <a:r>
              <a:rPr lang="en-US" sz="2800" dirty="0" smtClean="0">
                <a:solidFill>
                  <a:schemeClr val="tx1"/>
                </a:solidFill>
              </a:rPr>
              <a:t>	</a:t>
            </a:r>
            <a:r>
              <a:rPr lang="en-US" sz="2800" dirty="0" smtClean="0">
                <a:solidFill>
                  <a:srgbClr val="002060"/>
                </a:solidFill>
              </a:rPr>
              <a:t>10. SUBCLINICAL INFECTIONS</a:t>
            </a:r>
            <a:r>
              <a:rPr lang="en-US" sz="2800" dirty="0" smtClean="0">
                <a:solidFill>
                  <a:schemeClr val="tx1"/>
                </a:solidFill>
              </a:rPr>
              <a:t/>
            </a:r>
            <a:br>
              <a:rPr lang="en-US" sz="2800" dirty="0" smtClean="0">
                <a:solidFill>
                  <a:schemeClr val="tx1"/>
                </a:solidFill>
              </a:rPr>
            </a:br>
            <a:r>
              <a:rPr lang="en-US" sz="2800" dirty="0" smtClean="0">
                <a:solidFill>
                  <a:schemeClr val="tx1"/>
                </a:solidFill>
              </a:rPr>
              <a:t/>
            </a:r>
            <a:br>
              <a:rPr lang="en-US" sz="2800" dirty="0" smtClean="0">
                <a:solidFill>
                  <a:schemeClr val="tx1"/>
                </a:solidFill>
              </a:rPr>
            </a:br>
            <a:r>
              <a:rPr lang="en-US" sz="2800" dirty="0" smtClean="0">
                <a:solidFill>
                  <a:schemeClr val="tx1"/>
                </a:solidFill>
              </a:rPr>
              <a:t>	</a:t>
            </a:r>
            <a:r>
              <a:rPr lang="en-US" sz="2800" dirty="0" smtClean="0">
                <a:solidFill>
                  <a:srgbClr val="0070C0"/>
                </a:solidFill>
              </a:rPr>
              <a:t>11. EXOGENOUS INFECTIONS</a:t>
            </a:r>
            <a:br>
              <a:rPr lang="en-US" sz="2800" dirty="0" smtClean="0">
                <a:solidFill>
                  <a:srgbClr val="0070C0"/>
                </a:solidFill>
              </a:rPr>
            </a:br>
            <a:r>
              <a:rPr lang="en-US" sz="2800" dirty="0" smtClean="0">
                <a:solidFill>
                  <a:srgbClr val="0070C0"/>
                </a:solidFill>
              </a:rPr>
              <a:t>	12. ENDOGENOUS INFECTIONS</a:t>
            </a:r>
            <a:br>
              <a:rPr lang="en-US" sz="2800" dirty="0" smtClean="0">
                <a:solidFill>
                  <a:srgbClr val="0070C0"/>
                </a:solidFill>
              </a:rPr>
            </a:br>
            <a:r>
              <a:rPr lang="en-US" sz="2800" dirty="0" smtClean="0">
                <a:solidFill>
                  <a:schemeClr val="tx1"/>
                </a:solidFill>
              </a:rPr>
              <a:t>	</a:t>
            </a:r>
            <a:br>
              <a:rPr lang="en-US" sz="2800" dirty="0" smtClean="0">
                <a:solidFill>
                  <a:schemeClr val="tx1"/>
                </a:solidFill>
              </a:rPr>
            </a:br>
            <a:r>
              <a:rPr lang="en-US" sz="2800" dirty="0" smtClean="0">
                <a:solidFill>
                  <a:schemeClr val="tx1"/>
                </a:solidFill>
              </a:rPr>
              <a:t/>
            </a:r>
            <a:br>
              <a:rPr lang="en-US" sz="2800" dirty="0" smtClean="0">
                <a:solidFill>
                  <a:schemeClr val="tx1"/>
                </a:solidFill>
              </a:rPr>
            </a:br>
            <a:endParaRPr lang="en-US" sz="2800" dirty="0">
              <a:solidFill>
                <a:schemeClr val="tx1"/>
              </a:solidFill>
            </a:endParaRP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200" dirty="0" smtClean="0">
                <a:solidFill>
                  <a:schemeClr val="tx1"/>
                </a:solidFill>
              </a:rPr>
              <a:t>LOUIS PASTEUR (France) </a:t>
            </a:r>
            <a:r>
              <a:rPr lang="en-US" sz="2800" dirty="0" smtClean="0">
                <a:solidFill>
                  <a:schemeClr val="tx1"/>
                </a:solidFill>
              </a:rPr>
              <a:t>– the “father of microbiology”</a:t>
            </a:r>
            <a:br>
              <a:rPr lang="en-US" sz="2800" dirty="0" smtClean="0">
                <a:solidFill>
                  <a:schemeClr val="tx1"/>
                </a:solidFill>
              </a:rPr>
            </a:br>
            <a:r>
              <a:rPr lang="en-US" sz="2800" dirty="0" smtClean="0">
                <a:solidFill>
                  <a:schemeClr val="tx1"/>
                </a:solidFill>
              </a:rPr>
              <a:t/>
            </a:r>
            <a:br>
              <a:rPr lang="en-US" sz="2800" dirty="0" smtClean="0">
                <a:solidFill>
                  <a:schemeClr val="tx1"/>
                </a:solidFill>
              </a:rPr>
            </a:br>
            <a:r>
              <a:rPr lang="en-US" sz="2800" dirty="0" smtClean="0">
                <a:solidFill>
                  <a:schemeClr val="tx1"/>
                </a:solidFill>
              </a:rPr>
              <a:t>	</a:t>
            </a:r>
            <a:endParaRPr lang="en-US" sz="2800" dirty="0">
              <a:solidFill>
                <a:schemeClr val="tx1"/>
              </a:solidFill>
            </a:endParaRPr>
          </a:p>
        </p:txBody>
      </p:sp>
      <p:pic>
        <p:nvPicPr>
          <p:cNvPr id="4" name="Content Placeholder 3" descr="louispasteur1884.jpg"/>
          <p:cNvPicPr>
            <a:picLocks noGrp="1" noChangeAspect="1"/>
          </p:cNvPicPr>
          <p:nvPr>
            <p:ph idx="1"/>
          </p:nvPr>
        </p:nvPicPr>
        <p:blipFill>
          <a:blip r:embed="rId2" cstate="print"/>
          <a:stretch>
            <a:fillRect/>
          </a:stretch>
        </p:blipFill>
        <p:spPr>
          <a:xfrm>
            <a:off x="3048000" y="1371601"/>
            <a:ext cx="2476500" cy="3657600"/>
          </a:xfrm>
        </p:spPr>
      </p:pic>
    </p:spTree>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5468112"/>
          </a:xfrm>
        </p:spPr>
        <p:txBody>
          <a:bodyPr>
            <a:normAutofit/>
          </a:bodyPr>
          <a:lstStyle/>
          <a:p>
            <a:r>
              <a:rPr lang="en-US" sz="2800" dirty="0" smtClean="0">
                <a:solidFill>
                  <a:schemeClr val="tx1"/>
                </a:solidFill>
              </a:rPr>
              <a:t>	</a:t>
            </a:r>
            <a:r>
              <a:rPr lang="en-US" sz="2800" dirty="0" smtClean="0">
                <a:solidFill>
                  <a:srgbClr val="FF0000"/>
                </a:solidFill>
              </a:rPr>
              <a:t>13. NOSOCOMIAL INFECTIONS</a:t>
            </a:r>
            <a:br>
              <a:rPr lang="en-US" sz="2800" dirty="0" smtClean="0">
                <a:solidFill>
                  <a:srgbClr val="FF0000"/>
                </a:solidFill>
              </a:rPr>
            </a:br>
            <a:r>
              <a:rPr lang="en-US" sz="2800" dirty="0" smtClean="0">
                <a:solidFill>
                  <a:srgbClr val="FF0000"/>
                </a:solidFill>
              </a:rPr>
              <a:t>	14. IATROGENIC INFECTIONS</a:t>
            </a:r>
            <a:r>
              <a:rPr lang="en-US" sz="2800" dirty="0" smtClean="0">
                <a:solidFill>
                  <a:schemeClr val="tx1"/>
                </a:solidFill>
              </a:rPr>
              <a:t/>
            </a:r>
            <a:br>
              <a:rPr lang="en-US" sz="2800" dirty="0" smtClean="0">
                <a:solidFill>
                  <a:schemeClr val="tx1"/>
                </a:solidFill>
              </a:rPr>
            </a:br>
            <a:r>
              <a:rPr lang="en-US" sz="2800" dirty="0" smtClean="0">
                <a:solidFill>
                  <a:schemeClr val="tx1"/>
                </a:solidFill>
              </a:rPr>
              <a:t/>
            </a:r>
            <a:br>
              <a:rPr lang="en-US" sz="2800" dirty="0" smtClean="0">
                <a:solidFill>
                  <a:schemeClr val="tx1"/>
                </a:solidFill>
              </a:rPr>
            </a:br>
            <a:r>
              <a:rPr lang="en-US" sz="2800" dirty="0" smtClean="0">
                <a:solidFill>
                  <a:schemeClr val="tx1"/>
                </a:solidFill>
              </a:rPr>
              <a:t>	</a:t>
            </a:r>
            <a:r>
              <a:rPr lang="en-US" sz="2800" dirty="0" smtClean="0">
                <a:solidFill>
                  <a:srgbClr val="7030A0"/>
                </a:solidFill>
              </a:rPr>
              <a:t>15. OPPORTUNISTIC INFECTIONS</a:t>
            </a:r>
            <a:r>
              <a:rPr lang="en-US" sz="2800" dirty="0" smtClean="0">
                <a:solidFill>
                  <a:schemeClr val="tx1"/>
                </a:solidFill>
              </a:rPr>
              <a:t/>
            </a:r>
            <a:br>
              <a:rPr lang="en-US" sz="2800" dirty="0" smtClean="0">
                <a:solidFill>
                  <a:schemeClr val="tx1"/>
                </a:solidFill>
              </a:rPr>
            </a:br>
            <a:r>
              <a:rPr lang="en-US" sz="2800" dirty="0" smtClean="0">
                <a:solidFill>
                  <a:schemeClr val="tx1"/>
                </a:solidFill>
              </a:rPr>
              <a:t/>
            </a:r>
            <a:br>
              <a:rPr lang="en-US" sz="2800" dirty="0" smtClean="0">
                <a:solidFill>
                  <a:schemeClr val="tx1"/>
                </a:solidFill>
              </a:rPr>
            </a:br>
            <a:r>
              <a:rPr lang="en-US" sz="2800" dirty="0" smtClean="0">
                <a:solidFill>
                  <a:schemeClr val="tx1"/>
                </a:solidFill>
              </a:rPr>
              <a:t>	</a:t>
            </a:r>
            <a:r>
              <a:rPr lang="en-US" sz="2800" dirty="0" smtClean="0">
                <a:solidFill>
                  <a:srgbClr val="002060"/>
                </a:solidFill>
              </a:rPr>
              <a:t>16. SYSTEMIC INFECTIONS</a:t>
            </a:r>
            <a:br>
              <a:rPr lang="en-US" sz="2800" dirty="0" smtClean="0">
                <a:solidFill>
                  <a:srgbClr val="002060"/>
                </a:solidFill>
              </a:rPr>
            </a:br>
            <a:r>
              <a:rPr lang="en-US" sz="2800" dirty="0" smtClean="0">
                <a:solidFill>
                  <a:srgbClr val="002060"/>
                </a:solidFill>
              </a:rPr>
              <a:t>	17. BACTEREMIA</a:t>
            </a:r>
            <a:br>
              <a:rPr lang="en-US" sz="2800" dirty="0" smtClean="0">
                <a:solidFill>
                  <a:srgbClr val="002060"/>
                </a:solidFill>
              </a:rPr>
            </a:br>
            <a:r>
              <a:rPr lang="en-US" sz="2800" dirty="0" smtClean="0">
                <a:solidFill>
                  <a:srgbClr val="002060"/>
                </a:solidFill>
              </a:rPr>
              <a:t>	18. SEPTICEMIA</a:t>
            </a:r>
            <a:br>
              <a:rPr lang="en-US" sz="2800" dirty="0" smtClean="0">
                <a:solidFill>
                  <a:srgbClr val="002060"/>
                </a:solidFill>
              </a:rPr>
            </a:br>
            <a:r>
              <a:rPr lang="en-US" sz="2800" dirty="0" smtClean="0">
                <a:solidFill>
                  <a:srgbClr val="002060"/>
                </a:solidFill>
              </a:rPr>
              <a:t>	19. TOXEMIA</a:t>
            </a:r>
            <a:br>
              <a:rPr lang="en-US" sz="2800" dirty="0" smtClean="0">
                <a:solidFill>
                  <a:srgbClr val="002060"/>
                </a:solidFill>
              </a:rPr>
            </a:br>
            <a:r>
              <a:rPr lang="en-US" sz="2800" dirty="0" smtClean="0">
                <a:solidFill>
                  <a:srgbClr val="002060"/>
                </a:solidFill>
              </a:rPr>
              <a:t>	20. VIREMIA</a:t>
            </a:r>
            <a:r>
              <a:rPr lang="en-US" sz="2800" dirty="0" smtClean="0">
                <a:solidFill>
                  <a:schemeClr val="tx1"/>
                </a:solidFill>
              </a:rPr>
              <a:t/>
            </a:r>
            <a:br>
              <a:rPr lang="en-US" sz="2800" dirty="0" smtClean="0">
                <a:solidFill>
                  <a:schemeClr val="tx1"/>
                </a:solidFill>
              </a:rPr>
            </a:br>
            <a:r>
              <a:rPr lang="en-US" sz="2800" dirty="0" smtClean="0">
                <a:solidFill>
                  <a:schemeClr val="tx1"/>
                </a:solidFill>
              </a:rPr>
              <a:t/>
            </a:r>
            <a:br>
              <a:rPr lang="en-US" sz="2800" dirty="0" smtClean="0">
                <a:solidFill>
                  <a:schemeClr val="tx1"/>
                </a:solidFill>
              </a:rPr>
            </a:br>
            <a:endParaRPr lang="en-US" sz="2800" dirty="0">
              <a:solidFill>
                <a:schemeClr val="tx1"/>
              </a:solidFill>
            </a:endParaRPr>
          </a:p>
        </p:txBody>
      </p:sp>
    </p:spTree>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5239512"/>
          </a:xfrm>
        </p:spPr>
        <p:txBody>
          <a:bodyPr>
            <a:normAutofit/>
          </a:bodyPr>
          <a:lstStyle/>
          <a:p>
            <a:r>
              <a:rPr lang="en-US" sz="2800" dirty="0" smtClean="0">
                <a:solidFill>
                  <a:schemeClr val="tx1"/>
                </a:solidFill>
              </a:rPr>
              <a:t>	21. PYOGENIC INFECTIONS</a:t>
            </a:r>
            <a:br>
              <a:rPr lang="en-US" sz="2800" dirty="0" smtClean="0">
                <a:solidFill>
                  <a:schemeClr val="tx1"/>
                </a:solidFill>
              </a:rPr>
            </a:br>
            <a:r>
              <a:rPr lang="en-US" sz="2800" dirty="0" smtClean="0">
                <a:solidFill>
                  <a:schemeClr val="tx1"/>
                </a:solidFill>
              </a:rPr>
              <a:t>	22. PYROGENIC INFECTIONS</a:t>
            </a:r>
            <a:br>
              <a:rPr lang="en-US" sz="2800" dirty="0" smtClean="0">
                <a:solidFill>
                  <a:schemeClr val="tx1"/>
                </a:solidFill>
              </a:rPr>
            </a:br>
            <a:r>
              <a:rPr lang="en-US" sz="2800" dirty="0" smtClean="0">
                <a:solidFill>
                  <a:schemeClr val="tx1"/>
                </a:solidFill>
              </a:rPr>
              <a:t/>
            </a:r>
            <a:br>
              <a:rPr lang="en-US" sz="2800" dirty="0" smtClean="0">
                <a:solidFill>
                  <a:schemeClr val="tx1"/>
                </a:solidFill>
              </a:rPr>
            </a:br>
            <a:r>
              <a:rPr lang="en-US" sz="2800" dirty="0" smtClean="0">
                <a:solidFill>
                  <a:schemeClr val="tx1"/>
                </a:solidFill>
              </a:rPr>
              <a:t>	23. </a:t>
            </a:r>
            <a:r>
              <a:rPr lang="en-US" sz="2800" smtClean="0">
                <a:solidFill>
                  <a:schemeClr val="tx1"/>
                </a:solidFill>
              </a:rPr>
              <a:t>TERMINAL INFECTION</a:t>
            </a:r>
            <a:br>
              <a:rPr lang="en-US" sz="2800" smtClean="0">
                <a:solidFill>
                  <a:schemeClr val="tx1"/>
                </a:solidFill>
              </a:rPr>
            </a:br>
            <a:r>
              <a:rPr lang="en-US" sz="2800" smtClean="0">
                <a:solidFill>
                  <a:schemeClr val="tx1"/>
                </a:solidFill>
              </a:rPr>
              <a:t/>
            </a:r>
            <a:br>
              <a:rPr lang="en-US" sz="2800" smtClean="0">
                <a:solidFill>
                  <a:schemeClr val="tx1"/>
                </a:solidFill>
              </a:rPr>
            </a:br>
            <a:r>
              <a:rPr lang="en-US" sz="2800" smtClean="0">
                <a:solidFill>
                  <a:schemeClr val="tx1"/>
                </a:solidFill>
              </a:rPr>
              <a:t/>
            </a:r>
            <a:br>
              <a:rPr lang="en-US" sz="2800" smtClean="0">
                <a:solidFill>
                  <a:schemeClr val="tx1"/>
                </a:solidFill>
              </a:rPr>
            </a:br>
            <a:r>
              <a:rPr lang="en-US" sz="2800" smtClean="0">
                <a:solidFill>
                  <a:schemeClr val="tx1"/>
                </a:solidFill>
              </a:rPr>
              <a:t/>
            </a:r>
            <a:br>
              <a:rPr lang="en-US" sz="2800" smtClean="0">
                <a:solidFill>
                  <a:schemeClr val="tx1"/>
                </a:solidFill>
              </a:rPr>
            </a:br>
            <a:r>
              <a:rPr lang="en-US" sz="2800" smtClean="0">
                <a:solidFill>
                  <a:schemeClr val="tx1"/>
                </a:solidFill>
              </a:rPr>
              <a:t/>
            </a:r>
            <a:br>
              <a:rPr lang="en-US" sz="2800" smtClean="0">
                <a:solidFill>
                  <a:schemeClr val="tx1"/>
                </a:solidFill>
              </a:rPr>
            </a:br>
            <a:endParaRPr lang="en-US" sz="2800" dirty="0">
              <a:solidFill>
                <a:schemeClr val="tx1"/>
              </a:solidFill>
            </a:endParaRPr>
          </a:p>
        </p:txBody>
      </p:sp>
    </p:spTree>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2953512"/>
          </a:xfrm>
        </p:spPr>
        <p:txBody>
          <a:bodyPr>
            <a:normAutofit/>
          </a:bodyPr>
          <a:lstStyle/>
          <a:p>
            <a:pPr algn="ctr"/>
            <a:r>
              <a:rPr lang="en-US" sz="2800" dirty="0" smtClean="0">
                <a:solidFill>
                  <a:schemeClr val="tx1"/>
                </a:solidFill>
              </a:rPr>
              <a:t>STUDY THE CHEMISTRY HOMEWORK</a:t>
            </a:r>
            <a:br>
              <a:rPr lang="en-US" sz="2800" dirty="0" smtClean="0">
                <a:solidFill>
                  <a:schemeClr val="tx1"/>
                </a:solidFill>
              </a:rPr>
            </a:br>
            <a:r>
              <a:rPr lang="en-US" sz="2800" dirty="0" smtClean="0">
                <a:solidFill>
                  <a:schemeClr val="tx1"/>
                </a:solidFill>
              </a:rPr>
              <a:t>WHICH IS ALSO </a:t>
            </a:r>
            <a:r>
              <a:rPr lang="en-US" sz="2800" smtClean="0">
                <a:solidFill>
                  <a:schemeClr val="tx1"/>
                </a:solidFill>
              </a:rPr>
              <a:t>ON LECTURE TEST #1  </a:t>
            </a:r>
            <a:r>
              <a:rPr lang="en-US" sz="2800" dirty="0" smtClean="0">
                <a:solidFill>
                  <a:schemeClr val="tx1"/>
                </a:solidFill>
              </a:rPr>
              <a:t/>
            </a:r>
            <a:br>
              <a:rPr lang="en-US" sz="2800" dirty="0" smtClean="0">
                <a:solidFill>
                  <a:schemeClr val="tx1"/>
                </a:solidFill>
              </a:rPr>
            </a:br>
            <a:r>
              <a:rPr lang="en-US" sz="2800" dirty="0" smtClean="0">
                <a:solidFill>
                  <a:schemeClr val="tx1"/>
                </a:solidFill>
              </a:rPr>
              <a:t/>
            </a:r>
            <a:br>
              <a:rPr lang="en-US" sz="2800" dirty="0" smtClean="0">
                <a:solidFill>
                  <a:schemeClr val="tx1"/>
                </a:solidFill>
              </a:rPr>
            </a:br>
            <a:endParaRPr lang="en-US" sz="2800" dirty="0">
              <a:solidFill>
                <a:schemeClr val="tx1"/>
              </a:solidFill>
            </a:endParaRPr>
          </a:p>
        </p:txBody>
      </p:sp>
    </p:spTree>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5696712"/>
          </a:xfrm>
        </p:spPr>
        <p:txBody>
          <a:bodyPr>
            <a:normAutofit fontScale="90000"/>
          </a:bodyPr>
          <a:lstStyle/>
          <a:p>
            <a:r>
              <a:rPr lang="en-US" sz="2000" dirty="0" smtClean="0">
                <a:solidFill>
                  <a:schemeClr val="tx1"/>
                </a:solidFill>
              </a:rPr>
              <a:t>LEARNING OBJECTIVES FOR LECTURE TEST 1</a:t>
            </a:r>
            <a:br>
              <a:rPr lang="en-US" sz="2000" dirty="0" smtClean="0">
                <a:solidFill>
                  <a:schemeClr val="tx1"/>
                </a:solidFill>
              </a:rPr>
            </a:br>
            <a:r>
              <a:rPr lang="en-US" sz="2000" dirty="0" smtClean="0">
                <a:solidFill>
                  <a:schemeClr val="tx1"/>
                </a:solidFill>
              </a:rPr>
              <a:t/>
            </a:r>
            <a:br>
              <a:rPr lang="en-US" sz="2000" dirty="0" smtClean="0">
                <a:solidFill>
                  <a:schemeClr val="tx1"/>
                </a:solidFill>
              </a:rPr>
            </a:br>
            <a:r>
              <a:rPr lang="en-US" sz="2000" dirty="0">
                <a:solidFill>
                  <a:schemeClr val="tx1"/>
                </a:solidFill>
              </a:rPr>
              <a:t>	</a:t>
            </a:r>
            <a:r>
              <a:rPr lang="en-US" sz="2000" dirty="0" smtClean="0">
                <a:solidFill>
                  <a:schemeClr val="tx1"/>
                </a:solidFill>
              </a:rPr>
              <a:t>- be able to cite characteristics which scientists generally use to identify</a:t>
            </a:r>
            <a:br>
              <a:rPr lang="en-US" sz="2000" dirty="0" smtClean="0">
                <a:solidFill>
                  <a:schemeClr val="tx1"/>
                </a:solidFill>
              </a:rPr>
            </a:br>
            <a:r>
              <a:rPr lang="en-US" sz="2000" dirty="0">
                <a:solidFill>
                  <a:schemeClr val="tx1"/>
                </a:solidFill>
              </a:rPr>
              <a:t>	</a:t>
            </a:r>
            <a:r>
              <a:rPr lang="en-US" sz="2000" dirty="0" smtClean="0">
                <a:solidFill>
                  <a:schemeClr val="tx1"/>
                </a:solidFill>
              </a:rPr>
              <a:t>	living organisms from non-living things</a:t>
            </a:r>
            <a:br>
              <a:rPr lang="en-US" sz="2000" dirty="0" smtClean="0">
                <a:solidFill>
                  <a:schemeClr val="tx1"/>
                </a:solidFill>
              </a:rPr>
            </a:br>
            <a:r>
              <a:rPr lang="en-US" sz="2000" dirty="0">
                <a:solidFill>
                  <a:schemeClr val="tx1"/>
                </a:solidFill>
              </a:rPr>
              <a:t>	</a:t>
            </a:r>
            <a:r>
              <a:rPr lang="en-US" sz="2000" dirty="0" smtClean="0">
                <a:solidFill>
                  <a:schemeClr val="tx1"/>
                </a:solidFill>
              </a:rPr>
              <a:t>- be able to give reasons why people study microbiology</a:t>
            </a:r>
            <a:br>
              <a:rPr lang="en-US" sz="2000" dirty="0" smtClean="0">
                <a:solidFill>
                  <a:schemeClr val="tx1"/>
                </a:solidFill>
              </a:rPr>
            </a:br>
            <a:r>
              <a:rPr lang="en-US" sz="2000" dirty="0">
                <a:solidFill>
                  <a:schemeClr val="tx1"/>
                </a:solidFill>
              </a:rPr>
              <a:t>	</a:t>
            </a:r>
            <a:r>
              <a:rPr lang="en-US" sz="2000" dirty="0" smtClean="0">
                <a:solidFill>
                  <a:schemeClr val="tx1"/>
                </a:solidFill>
              </a:rPr>
              <a:t>- explain the impacts microbes play on human life</a:t>
            </a:r>
            <a:br>
              <a:rPr lang="en-US" sz="2000" dirty="0" smtClean="0">
                <a:solidFill>
                  <a:schemeClr val="tx1"/>
                </a:solidFill>
              </a:rPr>
            </a:br>
            <a:r>
              <a:rPr lang="en-US" sz="2000" dirty="0">
                <a:solidFill>
                  <a:schemeClr val="tx1"/>
                </a:solidFill>
              </a:rPr>
              <a:t>	</a:t>
            </a:r>
            <a:r>
              <a:rPr lang="en-US" sz="2000" dirty="0" smtClean="0">
                <a:solidFill>
                  <a:schemeClr val="tx1"/>
                </a:solidFill>
              </a:rPr>
              <a:t>- explain the importance of microbes in various industries</a:t>
            </a:r>
            <a:br>
              <a:rPr lang="en-US" sz="2000" dirty="0" smtClean="0">
                <a:solidFill>
                  <a:schemeClr val="tx1"/>
                </a:solidFill>
              </a:rPr>
            </a:br>
            <a:r>
              <a:rPr lang="en-US" sz="2000" dirty="0">
                <a:solidFill>
                  <a:schemeClr val="tx1"/>
                </a:solidFill>
              </a:rPr>
              <a:t>	</a:t>
            </a:r>
            <a:r>
              <a:rPr lang="en-US" sz="2000" dirty="0" smtClean="0">
                <a:solidFill>
                  <a:schemeClr val="tx1"/>
                </a:solidFill>
              </a:rPr>
              <a:t>- define “aseptic technique”  and its role in preventing the spread of</a:t>
            </a:r>
            <a:br>
              <a:rPr lang="en-US" sz="2000" dirty="0" smtClean="0">
                <a:solidFill>
                  <a:schemeClr val="tx1"/>
                </a:solidFill>
              </a:rPr>
            </a:br>
            <a:r>
              <a:rPr lang="en-US" sz="2000" dirty="0">
                <a:solidFill>
                  <a:schemeClr val="tx1"/>
                </a:solidFill>
              </a:rPr>
              <a:t>	</a:t>
            </a:r>
            <a:r>
              <a:rPr lang="en-US" sz="2000" dirty="0" smtClean="0">
                <a:solidFill>
                  <a:schemeClr val="tx1"/>
                </a:solidFill>
              </a:rPr>
              <a:t>	pathogens</a:t>
            </a:r>
            <a:br>
              <a:rPr lang="en-US" sz="2000" dirty="0" smtClean="0">
                <a:solidFill>
                  <a:schemeClr val="tx1"/>
                </a:solidFill>
              </a:rPr>
            </a:br>
            <a:r>
              <a:rPr lang="en-US" sz="2000" dirty="0">
                <a:solidFill>
                  <a:schemeClr val="tx1"/>
                </a:solidFill>
              </a:rPr>
              <a:t>	</a:t>
            </a:r>
            <a:r>
              <a:rPr lang="en-US" sz="2000" dirty="0" smtClean="0">
                <a:solidFill>
                  <a:schemeClr val="tx1"/>
                </a:solidFill>
              </a:rPr>
              <a:t>- understand the functions of the CDC, NIH and WHO</a:t>
            </a:r>
            <a:br>
              <a:rPr lang="en-US" sz="2000" dirty="0" smtClean="0">
                <a:solidFill>
                  <a:schemeClr val="tx1"/>
                </a:solidFill>
              </a:rPr>
            </a:br>
            <a:r>
              <a:rPr lang="en-US" sz="2000" dirty="0">
                <a:solidFill>
                  <a:schemeClr val="tx1"/>
                </a:solidFill>
              </a:rPr>
              <a:t>	</a:t>
            </a:r>
            <a:r>
              <a:rPr lang="en-US" sz="2000" dirty="0" smtClean="0">
                <a:solidFill>
                  <a:schemeClr val="tx1"/>
                </a:solidFill>
              </a:rPr>
              <a:t>- give the characteristics which differentiate prokaryotic from 				eukaryotic cells</a:t>
            </a:r>
            <a:br>
              <a:rPr lang="en-US" sz="2000" dirty="0" smtClean="0">
                <a:solidFill>
                  <a:schemeClr val="tx1"/>
                </a:solidFill>
              </a:rPr>
            </a:br>
            <a:r>
              <a:rPr lang="en-US" sz="2000" dirty="0">
                <a:solidFill>
                  <a:schemeClr val="tx1"/>
                </a:solidFill>
              </a:rPr>
              <a:t>	</a:t>
            </a:r>
            <a:r>
              <a:rPr lang="en-US" sz="2000" dirty="0" smtClean="0">
                <a:solidFill>
                  <a:schemeClr val="tx1"/>
                </a:solidFill>
              </a:rPr>
              <a:t>- explain the units of measure needed to measure various microbes</a:t>
            </a:r>
            <a:br>
              <a:rPr lang="en-US" sz="2000" dirty="0" smtClean="0">
                <a:solidFill>
                  <a:schemeClr val="tx1"/>
                </a:solidFill>
              </a:rPr>
            </a:br>
            <a:r>
              <a:rPr lang="en-US" sz="2000" dirty="0">
                <a:solidFill>
                  <a:schemeClr val="tx1"/>
                </a:solidFill>
              </a:rPr>
              <a:t>	</a:t>
            </a:r>
            <a:r>
              <a:rPr lang="en-US" sz="2000" dirty="0" smtClean="0">
                <a:solidFill>
                  <a:schemeClr val="tx1"/>
                </a:solidFill>
              </a:rPr>
              <a:t>- be able to write and recognize scientific names; tell what is meant by</a:t>
            </a:r>
            <a:br>
              <a:rPr lang="en-US" sz="2000" dirty="0" smtClean="0">
                <a:solidFill>
                  <a:schemeClr val="tx1"/>
                </a:solidFill>
              </a:rPr>
            </a:br>
            <a:r>
              <a:rPr lang="en-US" sz="2000" dirty="0">
                <a:solidFill>
                  <a:schemeClr val="tx1"/>
                </a:solidFill>
              </a:rPr>
              <a:t>	</a:t>
            </a:r>
            <a:r>
              <a:rPr lang="en-US" sz="2000" dirty="0" smtClean="0">
                <a:solidFill>
                  <a:schemeClr val="tx1"/>
                </a:solidFill>
              </a:rPr>
              <a:t>	an </a:t>
            </a:r>
            <a:r>
              <a:rPr lang="en-US" sz="2000" smtClean="0">
                <a:solidFill>
                  <a:schemeClr val="tx1"/>
                </a:solidFill>
              </a:rPr>
              <a:t>organism’s genus </a:t>
            </a:r>
            <a:r>
              <a:rPr lang="en-US" sz="2000" dirty="0" smtClean="0">
                <a:solidFill>
                  <a:schemeClr val="tx1"/>
                </a:solidFill>
              </a:rPr>
              <a:t>and species and who was Carolus Linnaeus</a:t>
            </a:r>
            <a:br>
              <a:rPr lang="en-US" sz="2000" dirty="0" smtClean="0">
                <a:solidFill>
                  <a:schemeClr val="tx1"/>
                </a:solidFill>
              </a:rPr>
            </a:br>
            <a:r>
              <a:rPr lang="en-US" sz="2000" dirty="0">
                <a:solidFill>
                  <a:schemeClr val="tx1"/>
                </a:solidFill>
              </a:rPr>
              <a:t>	</a:t>
            </a:r>
            <a:r>
              <a:rPr lang="en-US" sz="2000" dirty="0" smtClean="0">
                <a:solidFill>
                  <a:schemeClr val="tx1"/>
                </a:solidFill>
              </a:rPr>
              <a:t>- be able to list the levels of classification from domain through species</a:t>
            </a:r>
            <a:r>
              <a:rPr lang="en-US" sz="2000" dirty="0">
                <a:solidFill>
                  <a:schemeClr val="tx1"/>
                </a:solidFill>
              </a:rPr>
              <a:t/>
            </a:r>
            <a:br>
              <a:rPr lang="en-US" sz="2000" dirty="0">
                <a:solidFill>
                  <a:schemeClr val="tx1"/>
                </a:solidFill>
              </a:rPr>
            </a:br>
            <a:r>
              <a:rPr lang="en-US" sz="2000" dirty="0" smtClean="0">
                <a:solidFill>
                  <a:schemeClr val="tx1"/>
                </a:solidFill>
              </a:rPr>
              <a:t>	- explain </a:t>
            </a:r>
            <a:r>
              <a:rPr lang="en-US" sz="2000" dirty="0">
                <a:solidFill>
                  <a:schemeClr val="tx1"/>
                </a:solidFill>
              </a:rPr>
              <a:t>how organisms are classified in each of the different kingdoms </a:t>
            </a:r>
            <a:br>
              <a:rPr lang="en-US" sz="2000" dirty="0">
                <a:solidFill>
                  <a:schemeClr val="tx1"/>
                </a:solidFill>
              </a:rPr>
            </a:br>
            <a:r>
              <a:rPr lang="en-US" sz="2000" dirty="0">
                <a:solidFill>
                  <a:schemeClr val="tx1"/>
                </a:solidFill>
              </a:rPr>
              <a:t>		and the characteristics of organisms in each kingdom</a:t>
            </a:r>
            <a:r>
              <a:rPr lang="en-US" sz="2000" dirty="0" smtClean="0">
                <a:solidFill>
                  <a:schemeClr val="tx1"/>
                </a:solidFill>
              </a:rPr>
              <a:t/>
            </a:r>
            <a:br>
              <a:rPr lang="en-US" sz="2000" dirty="0" smtClean="0">
                <a:solidFill>
                  <a:schemeClr val="tx1"/>
                </a:solidFill>
              </a:rPr>
            </a:br>
            <a:r>
              <a:rPr lang="en-US" sz="2000" dirty="0" smtClean="0">
                <a:solidFill>
                  <a:schemeClr val="tx1"/>
                </a:solidFill>
              </a:rPr>
              <a:t/>
            </a:r>
            <a:br>
              <a:rPr lang="en-US" sz="2000" dirty="0" smtClean="0">
                <a:solidFill>
                  <a:schemeClr val="tx1"/>
                </a:solidFill>
              </a:rPr>
            </a:br>
            <a:endParaRPr lang="en-US" sz="2000" dirty="0">
              <a:solidFill>
                <a:schemeClr val="tx1"/>
              </a:solidFill>
            </a:endParaRPr>
          </a:p>
        </p:txBody>
      </p:sp>
    </p:spTree>
    <p:extLst>
      <p:ext uri="{BB962C8B-B14F-4D97-AF65-F5344CB8AC3E}">
        <p14:creationId xmlns:p14="http://schemas.microsoft.com/office/powerpoint/2010/main" val="56144849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5620512"/>
          </a:xfrm>
        </p:spPr>
        <p:txBody>
          <a:bodyPr>
            <a:normAutofit/>
          </a:bodyPr>
          <a:lstStyle/>
          <a:p>
            <a:r>
              <a:rPr lang="en-US" sz="2000" dirty="0" smtClean="0"/>
              <a:t>	</a:t>
            </a:r>
            <a:r>
              <a:rPr lang="en-US" sz="2000" dirty="0" smtClean="0">
                <a:solidFill>
                  <a:schemeClr val="tx1"/>
                </a:solidFill>
              </a:rPr>
              <a:t>- Explain the difference between autotrophs and heterotrophs</a:t>
            </a:r>
            <a:br>
              <a:rPr lang="en-US" sz="2000" dirty="0" smtClean="0">
                <a:solidFill>
                  <a:schemeClr val="tx1"/>
                </a:solidFill>
              </a:rPr>
            </a:br>
            <a:r>
              <a:rPr lang="en-US" sz="2000" dirty="0">
                <a:solidFill>
                  <a:schemeClr val="tx1"/>
                </a:solidFill>
              </a:rPr>
              <a:t>	</a:t>
            </a:r>
            <a:r>
              <a:rPr lang="en-US" sz="2000" dirty="0" smtClean="0">
                <a:solidFill>
                  <a:schemeClr val="tx1"/>
                </a:solidFill>
              </a:rPr>
              <a:t>- Explain the concepts of abiogenesis, Koch’s postulates, the “germ 			theory of disease” and selective toxicity</a:t>
            </a:r>
            <a:br>
              <a:rPr lang="en-US" sz="2000" dirty="0" smtClean="0">
                <a:solidFill>
                  <a:schemeClr val="tx1"/>
                </a:solidFill>
              </a:rPr>
            </a:br>
            <a:r>
              <a:rPr lang="en-US" sz="2000" dirty="0">
                <a:solidFill>
                  <a:schemeClr val="tx1"/>
                </a:solidFill>
              </a:rPr>
              <a:t>	</a:t>
            </a:r>
            <a:r>
              <a:rPr lang="en-US" sz="2000" dirty="0" smtClean="0">
                <a:solidFill>
                  <a:schemeClr val="tx1"/>
                </a:solidFill>
              </a:rPr>
              <a:t>- Explain the major contributions of Jannsen, Van Leeuvanhoek, </a:t>
            </a:r>
            <a:br>
              <a:rPr lang="en-US" sz="2000" dirty="0" smtClean="0">
                <a:solidFill>
                  <a:schemeClr val="tx1"/>
                </a:solidFill>
              </a:rPr>
            </a:br>
            <a:r>
              <a:rPr lang="en-US" sz="2000" dirty="0">
                <a:solidFill>
                  <a:schemeClr val="tx1"/>
                </a:solidFill>
              </a:rPr>
              <a:t>	</a:t>
            </a:r>
            <a:r>
              <a:rPr lang="en-US" sz="2000" dirty="0" smtClean="0">
                <a:solidFill>
                  <a:schemeClr val="tx1"/>
                </a:solidFill>
              </a:rPr>
              <a:t>	Hooke, Pasteur, Koch, Ivanovski, Jenner, Semmelweiss,</a:t>
            </a:r>
            <a:br>
              <a:rPr lang="en-US" sz="2000" dirty="0" smtClean="0">
                <a:solidFill>
                  <a:schemeClr val="tx1"/>
                </a:solidFill>
              </a:rPr>
            </a:br>
            <a:r>
              <a:rPr lang="en-US" sz="2000" dirty="0">
                <a:solidFill>
                  <a:schemeClr val="tx1"/>
                </a:solidFill>
              </a:rPr>
              <a:t>	</a:t>
            </a:r>
            <a:r>
              <a:rPr lang="en-US" sz="2000" dirty="0" smtClean="0">
                <a:solidFill>
                  <a:schemeClr val="tx1"/>
                </a:solidFill>
              </a:rPr>
              <a:t>	Lister, Nightingale, Snow, Ehrlich and Fleming to the field</a:t>
            </a:r>
            <a:br>
              <a:rPr lang="en-US" sz="2000" dirty="0" smtClean="0">
                <a:solidFill>
                  <a:schemeClr val="tx1"/>
                </a:solidFill>
              </a:rPr>
            </a:br>
            <a:r>
              <a:rPr lang="en-US" sz="2000" dirty="0">
                <a:solidFill>
                  <a:schemeClr val="tx1"/>
                </a:solidFill>
              </a:rPr>
              <a:t>	</a:t>
            </a:r>
            <a:r>
              <a:rPr lang="en-US" sz="2000" dirty="0" smtClean="0">
                <a:solidFill>
                  <a:schemeClr val="tx1"/>
                </a:solidFill>
              </a:rPr>
              <a:t>	of microbiology</a:t>
            </a:r>
            <a:br>
              <a:rPr lang="en-US" sz="2000" dirty="0" smtClean="0">
                <a:solidFill>
                  <a:schemeClr val="tx1"/>
                </a:solidFill>
              </a:rPr>
            </a:br>
            <a:r>
              <a:rPr lang="en-US" sz="2000" dirty="0">
                <a:solidFill>
                  <a:schemeClr val="tx1"/>
                </a:solidFill>
              </a:rPr>
              <a:t>	</a:t>
            </a:r>
            <a:r>
              <a:rPr lang="en-US" sz="2000" dirty="0" smtClean="0">
                <a:solidFill>
                  <a:schemeClr val="tx1"/>
                </a:solidFill>
              </a:rPr>
              <a:t>- Be able to compare and contrast different types of microscopes</a:t>
            </a:r>
            <a:br>
              <a:rPr lang="en-US" sz="2000" dirty="0" smtClean="0">
                <a:solidFill>
                  <a:schemeClr val="tx1"/>
                </a:solidFill>
              </a:rPr>
            </a:br>
            <a:r>
              <a:rPr lang="en-US" sz="2000" dirty="0">
                <a:solidFill>
                  <a:schemeClr val="tx1"/>
                </a:solidFill>
              </a:rPr>
              <a:t>	</a:t>
            </a:r>
            <a:r>
              <a:rPr lang="en-US" sz="2000" dirty="0" smtClean="0">
                <a:solidFill>
                  <a:schemeClr val="tx1"/>
                </a:solidFill>
              </a:rPr>
              <a:t>- Explain what epidemiology is and the role the CDC plays</a:t>
            </a:r>
            <a:br>
              <a:rPr lang="en-US" sz="2000" dirty="0" smtClean="0">
                <a:solidFill>
                  <a:schemeClr val="tx1"/>
                </a:solidFill>
              </a:rPr>
            </a:br>
            <a:r>
              <a:rPr lang="en-US" sz="2000" dirty="0">
                <a:solidFill>
                  <a:schemeClr val="tx1"/>
                </a:solidFill>
              </a:rPr>
              <a:t>	</a:t>
            </a:r>
            <a:r>
              <a:rPr lang="en-US" sz="2000" dirty="0" smtClean="0">
                <a:solidFill>
                  <a:schemeClr val="tx1"/>
                </a:solidFill>
              </a:rPr>
              <a:t>- Understand the purpose of the MMWR and what the “iceberg effect” </a:t>
            </a:r>
            <a:br>
              <a:rPr lang="en-US" sz="2000" dirty="0" smtClean="0">
                <a:solidFill>
                  <a:schemeClr val="tx1"/>
                </a:solidFill>
              </a:rPr>
            </a:br>
            <a:r>
              <a:rPr lang="en-US" sz="2000" dirty="0">
                <a:solidFill>
                  <a:schemeClr val="tx1"/>
                </a:solidFill>
              </a:rPr>
              <a:t>	</a:t>
            </a:r>
            <a:r>
              <a:rPr lang="en-US" sz="2000" dirty="0" smtClean="0">
                <a:solidFill>
                  <a:schemeClr val="tx1"/>
                </a:solidFill>
              </a:rPr>
              <a:t>	refers to</a:t>
            </a:r>
            <a:br>
              <a:rPr lang="en-US" sz="2000" dirty="0" smtClean="0">
                <a:solidFill>
                  <a:schemeClr val="tx1"/>
                </a:solidFill>
              </a:rPr>
            </a:br>
            <a:r>
              <a:rPr lang="en-US" sz="2000" dirty="0">
                <a:solidFill>
                  <a:schemeClr val="tx1"/>
                </a:solidFill>
              </a:rPr>
              <a:t>	</a:t>
            </a:r>
            <a:r>
              <a:rPr lang="en-US" sz="2000" dirty="0" smtClean="0">
                <a:solidFill>
                  <a:schemeClr val="tx1"/>
                </a:solidFill>
              </a:rPr>
              <a:t>- Be able to distinguish and use the terms sporadic, endemic, epidemic 		and pandemic when referring to disease outbreaks</a:t>
            </a:r>
            <a:br>
              <a:rPr lang="en-US" sz="2000" dirty="0" smtClean="0">
                <a:solidFill>
                  <a:schemeClr val="tx1"/>
                </a:solidFill>
              </a:rPr>
            </a:br>
            <a:r>
              <a:rPr lang="en-US" sz="2000" dirty="0">
                <a:solidFill>
                  <a:schemeClr val="tx1"/>
                </a:solidFill>
              </a:rPr>
              <a:t>	</a:t>
            </a:r>
            <a:r>
              <a:rPr lang="en-US" sz="2000" dirty="0" smtClean="0">
                <a:solidFill>
                  <a:schemeClr val="tx1"/>
                </a:solidFill>
              </a:rPr>
              <a:t>- Explain the difference and give examples of signs and symptoms of</a:t>
            </a:r>
            <a:br>
              <a:rPr lang="en-US" sz="2000" dirty="0" smtClean="0">
                <a:solidFill>
                  <a:schemeClr val="tx1"/>
                </a:solidFill>
              </a:rPr>
            </a:br>
            <a:r>
              <a:rPr lang="en-US" sz="2000" dirty="0">
                <a:solidFill>
                  <a:schemeClr val="tx1"/>
                </a:solidFill>
              </a:rPr>
              <a:t>	</a:t>
            </a:r>
            <a:r>
              <a:rPr lang="en-US" sz="2000" dirty="0" smtClean="0">
                <a:solidFill>
                  <a:schemeClr val="tx1"/>
                </a:solidFill>
              </a:rPr>
              <a:t>	disease; explain the concept of disease syndromes</a:t>
            </a:r>
            <a:br>
              <a:rPr lang="en-US" sz="2000" dirty="0" smtClean="0">
                <a:solidFill>
                  <a:schemeClr val="tx1"/>
                </a:solidFill>
              </a:rPr>
            </a:br>
            <a:r>
              <a:rPr lang="en-US" sz="2000" dirty="0">
                <a:solidFill>
                  <a:schemeClr val="tx1"/>
                </a:solidFill>
              </a:rPr>
              <a:t>	</a:t>
            </a:r>
            <a:r>
              <a:rPr lang="en-US" sz="2000" dirty="0" smtClean="0">
                <a:solidFill>
                  <a:schemeClr val="tx1"/>
                </a:solidFill>
              </a:rPr>
              <a:t>- Use the terms incubation, prodromal, infection and convalescent  </a:t>
            </a:r>
            <a:br>
              <a:rPr lang="en-US" sz="2000" dirty="0" smtClean="0">
                <a:solidFill>
                  <a:schemeClr val="tx1"/>
                </a:solidFill>
              </a:rPr>
            </a:br>
            <a:r>
              <a:rPr lang="en-US" sz="2000" dirty="0">
                <a:solidFill>
                  <a:schemeClr val="tx1"/>
                </a:solidFill>
              </a:rPr>
              <a:t>	</a:t>
            </a:r>
            <a:r>
              <a:rPr lang="en-US" sz="2000" dirty="0" smtClean="0">
                <a:solidFill>
                  <a:schemeClr val="tx1"/>
                </a:solidFill>
              </a:rPr>
              <a:t>	periods of infections properly</a:t>
            </a:r>
            <a:br>
              <a:rPr lang="en-US" sz="2000" dirty="0" smtClean="0">
                <a:solidFill>
                  <a:schemeClr val="tx1"/>
                </a:solidFill>
              </a:rPr>
            </a:br>
            <a:r>
              <a:rPr lang="en-US" sz="2000" dirty="0">
                <a:solidFill>
                  <a:schemeClr val="tx1"/>
                </a:solidFill>
              </a:rPr>
              <a:t>	</a:t>
            </a:r>
            <a:endParaRPr lang="en-US" sz="2000" dirty="0"/>
          </a:p>
        </p:txBody>
      </p:sp>
    </p:spTree>
    <p:extLst>
      <p:ext uri="{BB962C8B-B14F-4D97-AF65-F5344CB8AC3E}">
        <p14:creationId xmlns:p14="http://schemas.microsoft.com/office/powerpoint/2010/main" val="38471491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5620512"/>
          </a:xfrm>
        </p:spPr>
        <p:txBody>
          <a:bodyPr>
            <a:normAutofit/>
          </a:bodyPr>
          <a:lstStyle/>
          <a:p>
            <a:r>
              <a:rPr lang="en-US" sz="2000" dirty="0" smtClean="0">
                <a:solidFill>
                  <a:schemeClr val="tx1"/>
                </a:solidFill>
              </a:rPr>
              <a:t>	- Be able to distinguish between the terms contagious, communicable</a:t>
            </a:r>
            <a:br>
              <a:rPr lang="en-US" sz="2000" dirty="0" smtClean="0">
                <a:solidFill>
                  <a:schemeClr val="tx1"/>
                </a:solidFill>
              </a:rPr>
            </a:br>
            <a:r>
              <a:rPr lang="en-US" sz="2000" dirty="0" smtClean="0">
                <a:solidFill>
                  <a:schemeClr val="tx1"/>
                </a:solidFill>
              </a:rPr>
              <a:t>		and non-communicable disease</a:t>
            </a:r>
            <a:br>
              <a:rPr lang="en-US" sz="2000" dirty="0" smtClean="0">
                <a:solidFill>
                  <a:schemeClr val="tx1"/>
                </a:solidFill>
              </a:rPr>
            </a:br>
            <a:r>
              <a:rPr lang="en-US" sz="2000" dirty="0">
                <a:solidFill>
                  <a:schemeClr val="tx1"/>
                </a:solidFill>
              </a:rPr>
              <a:t>	</a:t>
            </a:r>
            <a:r>
              <a:rPr lang="en-US" sz="2000" dirty="0" smtClean="0">
                <a:solidFill>
                  <a:schemeClr val="tx1"/>
                </a:solidFill>
              </a:rPr>
              <a:t>- Be able to distinguish between fomite, vector and carrier reservoirs 			of disease</a:t>
            </a:r>
            <a:br>
              <a:rPr lang="en-US" sz="2000" dirty="0" smtClean="0">
                <a:solidFill>
                  <a:schemeClr val="tx1"/>
                </a:solidFill>
              </a:rPr>
            </a:br>
            <a:r>
              <a:rPr lang="en-US" sz="2000" dirty="0">
                <a:solidFill>
                  <a:schemeClr val="tx1"/>
                </a:solidFill>
              </a:rPr>
              <a:t>	</a:t>
            </a:r>
            <a:r>
              <a:rPr lang="en-US" sz="2000" dirty="0" smtClean="0">
                <a:solidFill>
                  <a:schemeClr val="tx1"/>
                </a:solidFill>
              </a:rPr>
              <a:t>- Be able to explain what zoonotic diseases are and give examples</a:t>
            </a:r>
            <a:br>
              <a:rPr lang="en-US" sz="2000" dirty="0" smtClean="0">
                <a:solidFill>
                  <a:schemeClr val="tx1"/>
                </a:solidFill>
              </a:rPr>
            </a:br>
            <a:r>
              <a:rPr lang="en-US" sz="2000" dirty="0">
                <a:solidFill>
                  <a:schemeClr val="tx1"/>
                </a:solidFill>
              </a:rPr>
              <a:t>	</a:t>
            </a:r>
            <a:r>
              <a:rPr lang="en-US" sz="2000" dirty="0" smtClean="0">
                <a:solidFill>
                  <a:schemeClr val="tx1"/>
                </a:solidFill>
              </a:rPr>
              <a:t>- Be able to explain how mechanical and biological vectors differ</a:t>
            </a:r>
            <a:br>
              <a:rPr lang="en-US" sz="2000" dirty="0" smtClean="0">
                <a:solidFill>
                  <a:schemeClr val="tx1"/>
                </a:solidFill>
              </a:rPr>
            </a:br>
            <a:r>
              <a:rPr lang="en-US" sz="2000" dirty="0" smtClean="0">
                <a:solidFill>
                  <a:schemeClr val="tx1"/>
                </a:solidFill>
              </a:rPr>
              <a:t>	- Be able to explain how humans acquire infections by contact, vehicles 		and vectors</a:t>
            </a:r>
            <a:br>
              <a:rPr lang="en-US" sz="2000" dirty="0" smtClean="0">
                <a:solidFill>
                  <a:schemeClr val="tx1"/>
                </a:solidFill>
              </a:rPr>
            </a:br>
            <a:r>
              <a:rPr lang="en-US" sz="2000" dirty="0">
                <a:solidFill>
                  <a:schemeClr val="tx1"/>
                </a:solidFill>
              </a:rPr>
              <a:t>	</a:t>
            </a:r>
            <a:r>
              <a:rPr lang="en-US" sz="2000" dirty="0" smtClean="0">
                <a:solidFill>
                  <a:schemeClr val="tx1"/>
                </a:solidFill>
              </a:rPr>
              <a:t>- Be able to understand various adjectives that describe infectious</a:t>
            </a:r>
            <a:br>
              <a:rPr lang="en-US" sz="2000" dirty="0" smtClean="0">
                <a:solidFill>
                  <a:schemeClr val="tx1"/>
                </a:solidFill>
              </a:rPr>
            </a:br>
            <a:r>
              <a:rPr lang="en-US" sz="2000" dirty="0">
                <a:solidFill>
                  <a:schemeClr val="tx1"/>
                </a:solidFill>
              </a:rPr>
              <a:t>	</a:t>
            </a:r>
            <a:r>
              <a:rPr lang="en-US" sz="2000" dirty="0" smtClean="0">
                <a:solidFill>
                  <a:schemeClr val="tx1"/>
                </a:solidFill>
              </a:rPr>
              <a:t>	diseases</a:t>
            </a:r>
            <a:br>
              <a:rPr lang="en-US" sz="2000" dirty="0" smtClean="0">
                <a:solidFill>
                  <a:schemeClr val="tx1"/>
                </a:solidFill>
              </a:rPr>
            </a:br>
            <a:r>
              <a:rPr lang="en-US" sz="2000" dirty="0">
                <a:solidFill>
                  <a:schemeClr val="tx1"/>
                </a:solidFill>
              </a:rPr>
              <a:t>	</a:t>
            </a:r>
            <a:r>
              <a:rPr lang="en-US" sz="2000" dirty="0" smtClean="0">
                <a:solidFill>
                  <a:schemeClr val="tx1"/>
                </a:solidFill>
              </a:rPr>
              <a:t>- Be able to discuss and explain all the bold print words in the </a:t>
            </a:r>
            <a:br>
              <a:rPr lang="en-US" sz="2000" dirty="0" smtClean="0">
                <a:solidFill>
                  <a:schemeClr val="tx1"/>
                </a:solidFill>
              </a:rPr>
            </a:br>
            <a:r>
              <a:rPr lang="en-US" sz="2000" dirty="0">
                <a:solidFill>
                  <a:schemeClr val="tx1"/>
                </a:solidFill>
              </a:rPr>
              <a:t>	</a:t>
            </a:r>
            <a:r>
              <a:rPr lang="en-US" sz="2000" dirty="0" smtClean="0">
                <a:solidFill>
                  <a:schemeClr val="tx1"/>
                </a:solidFill>
              </a:rPr>
              <a:t>	chemistry homework as well as answer similar questions 			found in the chemistry homework</a:t>
            </a:r>
            <a:br>
              <a:rPr lang="en-US" sz="2000" dirty="0" smtClean="0">
                <a:solidFill>
                  <a:schemeClr val="tx1"/>
                </a:solidFill>
              </a:rPr>
            </a:br>
            <a:r>
              <a:rPr lang="en-US" sz="2000" dirty="0">
                <a:solidFill>
                  <a:schemeClr val="tx1"/>
                </a:solidFill>
              </a:rPr>
              <a:t/>
            </a:r>
            <a:br>
              <a:rPr lang="en-US" sz="2000" dirty="0">
                <a:solidFill>
                  <a:schemeClr val="tx1"/>
                </a:solidFill>
              </a:rPr>
            </a:br>
            <a:r>
              <a:rPr lang="en-US" sz="2000" dirty="0" smtClean="0">
                <a:solidFill>
                  <a:schemeClr val="tx1"/>
                </a:solidFill>
              </a:rPr>
              <a:t/>
            </a:r>
            <a:br>
              <a:rPr lang="en-US" sz="2000" dirty="0" smtClean="0">
                <a:solidFill>
                  <a:schemeClr val="tx1"/>
                </a:solidFill>
              </a:rPr>
            </a:br>
            <a:r>
              <a:rPr lang="en-US" sz="2000" dirty="0">
                <a:solidFill>
                  <a:schemeClr val="tx1"/>
                </a:solidFill>
              </a:rPr>
              <a:t/>
            </a:r>
            <a:br>
              <a:rPr lang="en-US" sz="2000" dirty="0">
                <a:solidFill>
                  <a:schemeClr val="tx1"/>
                </a:solidFill>
              </a:rPr>
            </a:br>
            <a:endParaRPr lang="en-US" sz="2000" dirty="0">
              <a:solidFill>
                <a:schemeClr val="tx1"/>
              </a:solidFill>
            </a:endParaRPr>
          </a:p>
        </p:txBody>
      </p:sp>
    </p:spTree>
    <p:extLst>
      <p:ext uri="{BB962C8B-B14F-4D97-AF65-F5344CB8AC3E}">
        <p14:creationId xmlns:p14="http://schemas.microsoft.com/office/powerpoint/2010/main" val="7272497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400" dirty="0" smtClean="0">
                <a:solidFill>
                  <a:schemeClr val="tx1"/>
                </a:solidFill>
              </a:rPr>
              <a:t>Pasteur disproved the theory of spontaneous generation, as it related to microbes, with his swan neck flask experiments.</a:t>
            </a:r>
            <a:endParaRPr lang="en-US" sz="2400" dirty="0">
              <a:solidFill>
                <a:schemeClr val="tx1"/>
              </a:solidFill>
            </a:endParaRPr>
          </a:p>
        </p:txBody>
      </p:sp>
      <p:pic>
        <p:nvPicPr>
          <p:cNvPr id="13" name="Content Placeholder 12" descr="swan necked flask.png"/>
          <p:cNvPicPr>
            <a:picLocks noGrp="1" noChangeAspect="1"/>
          </p:cNvPicPr>
          <p:nvPr>
            <p:ph sz="half" idx="1"/>
          </p:nvPr>
        </p:nvPicPr>
        <p:blipFill>
          <a:blip r:embed="rId2" cstate="print"/>
          <a:stretch>
            <a:fillRect/>
          </a:stretch>
        </p:blipFill>
        <p:spPr>
          <a:xfrm>
            <a:off x="990600" y="2895603"/>
            <a:ext cx="2743200" cy="2209799"/>
          </a:xfrm>
        </p:spPr>
      </p:pic>
      <p:pic>
        <p:nvPicPr>
          <p:cNvPr id="14" name="Content Placeholder 13" descr="swan necked flask2.png"/>
          <p:cNvPicPr>
            <a:picLocks noGrp="1" noChangeAspect="1"/>
          </p:cNvPicPr>
          <p:nvPr>
            <p:ph sz="half" idx="2"/>
          </p:nvPr>
        </p:nvPicPr>
        <p:blipFill>
          <a:blip r:embed="rId3" cstate="print"/>
          <a:stretch>
            <a:fillRect/>
          </a:stretch>
        </p:blipFill>
        <p:spPr>
          <a:xfrm>
            <a:off x="5181601" y="2667000"/>
            <a:ext cx="2209800" cy="2514600"/>
          </a:xfrm>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704088"/>
            <a:ext cx="8305800" cy="5620512"/>
          </a:xfrm>
        </p:spPr>
        <p:txBody>
          <a:bodyPr>
            <a:normAutofit/>
          </a:bodyPr>
          <a:lstStyle/>
          <a:p>
            <a:r>
              <a:rPr lang="en-US" sz="2400" dirty="0" smtClean="0">
                <a:solidFill>
                  <a:schemeClr val="tx1"/>
                </a:solidFill>
              </a:rPr>
              <a:t>	Pasteur also discovered how fermentation occurred and that yeast cause the fermentation of grape juice into wine.  To save the French wine industry, which was suffering from a problem where many wine bottles started to contain vinegar, instead of wine, Louis Pasteur developed the process of </a:t>
            </a:r>
            <a:r>
              <a:rPr lang="en-US" sz="2400" dirty="0" smtClean="0">
                <a:solidFill>
                  <a:srgbClr val="FF0000"/>
                </a:solidFill>
              </a:rPr>
              <a:t>PASTEURIZATION.</a:t>
            </a:r>
            <a:r>
              <a:rPr lang="en-US" sz="2400" dirty="0" smtClean="0">
                <a:solidFill>
                  <a:schemeClr val="tx1"/>
                </a:solidFill>
              </a:rPr>
              <a:t/>
            </a:r>
            <a:br>
              <a:rPr lang="en-US" sz="2400" dirty="0" smtClean="0">
                <a:solidFill>
                  <a:schemeClr val="tx1"/>
                </a:solidFill>
              </a:rPr>
            </a:br>
            <a:r>
              <a:rPr lang="en-US" sz="2400" dirty="0" smtClean="0">
                <a:solidFill>
                  <a:schemeClr val="tx1"/>
                </a:solidFill>
              </a:rPr>
              <a:t/>
            </a:r>
            <a:br>
              <a:rPr lang="en-US" sz="2400" dirty="0" smtClean="0">
                <a:solidFill>
                  <a:schemeClr val="tx1"/>
                </a:solidFill>
              </a:rPr>
            </a:br>
            <a:r>
              <a:rPr lang="en-US" sz="2400" dirty="0" smtClean="0">
                <a:solidFill>
                  <a:schemeClr val="tx1"/>
                </a:solidFill>
              </a:rPr>
              <a:t>	Pasteur also determined why vaccines worked and went to work developing vaccines.  One vaccine he developed for rabies, led to him being paid a large sum of money, with which he established the </a:t>
            </a:r>
            <a:r>
              <a:rPr lang="en-US" sz="2400" dirty="0" smtClean="0">
                <a:solidFill>
                  <a:srgbClr val="FF0000"/>
                </a:solidFill>
              </a:rPr>
              <a:t>Pasteur Institute</a:t>
            </a:r>
            <a:r>
              <a:rPr lang="en-US" sz="2400" dirty="0" smtClean="0">
                <a:solidFill>
                  <a:schemeClr val="tx1"/>
                </a:solidFill>
              </a:rPr>
              <a:t>.</a:t>
            </a:r>
            <a:br>
              <a:rPr lang="en-US" sz="2400" dirty="0" smtClean="0">
                <a:solidFill>
                  <a:schemeClr val="tx1"/>
                </a:solidFill>
              </a:rPr>
            </a:br>
            <a:r>
              <a:rPr lang="en-US" sz="2400" dirty="0" smtClean="0">
                <a:solidFill>
                  <a:schemeClr val="tx1"/>
                </a:solidFill>
              </a:rPr>
              <a:t/>
            </a:r>
            <a:br>
              <a:rPr lang="en-US" sz="2400" dirty="0" smtClean="0">
                <a:solidFill>
                  <a:schemeClr val="tx1"/>
                </a:solidFill>
              </a:rPr>
            </a:br>
            <a:r>
              <a:rPr lang="en-US" sz="2400" dirty="0" smtClean="0">
                <a:solidFill>
                  <a:schemeClr val="tx1"/>
                </a:solidFill>
              </a:rPr>
              <a:t>	Pasteur was also interested in trying to prove the “germ theory of disease.”</a:t>
            </a:r>
            <a:br>
              <a:rPr lang="en-US" sz="2400" dirty="0" smtClean="0">
                <a:solidFill>
                  <a:schemeClr val="tx1"/>
                </a:solidFill>
              </a:rPr>
            </a:br>
            <a:r>
              <a:rPr lang="en-US" sz="2400" dirty="0" smtClean="0">
                <a:solidFill>
                  <a:schemeClr val="tx1"/>
                </a:solidFill>
              </a:rPr>
              <a:t/>
            </a:r>
            <a:br>
              <a:rPr lang="en-US" sz="2400" dirty="0" smtClean="0">
                <a:solidFill>
                  <a:schemeClr val="tx1"/>
                </a:solidFill>
              </a:rPr>
            </a:br>
            <a:endParaRPr lang="en-US" sz="2400" dirty="0">
              <a:solidFill>
                <a:schemeClr val="tx1"/>
              </a:solidFill>
            </a:endParaRP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5315712"/>
          </a:xfrm>
        </p:spPr>
        <p:txBody>
          <a:bodyPr>
            <a:normAutofit/>
          </a:bodyPr>
          <a:lstStyle/>
          <a:p>
            <a:pPr algn="ctr"/>
            <a:r>
              <a:rPr lang="en-US" sz="2800" dirty="0" smtClean="0">
                <a:solidFill>
                  <a:schemeClr val="tx1"/>
                </a:solidFill>
              </a:rPr>
              <a:t>With the discovery of bacteria and proof that biogenesis occurs to create all living organisms, the next major step in microbiology was to prove the </a:t>
            </a:r>
            <a:br>
              <a:rPr lang="en-US" sz="2800" dirty="0" smtClean="0">
                <a:solidFill>
                  <a:schemeClr val="tx1"/>
                </a:solidFill>
              </a:rPr>
            </a:br>
            <a:r>
              <a:rPr lang="en-US" sz="2800" dirty="0" smtClean="0">
                <a:solidFill>
                  <a:srgbClr val="FF0000"/>
                </a:solidFill>
              </a:rPr>
              <a:t>GERM THEORY OF DISEASE</a:t>
            </a:r>
            <a:r>
              <a:rPr lang="en-US" sz="2800" dirty="0" smtClean="0">
                <a:solidFill>
                  <a:schemeClr val="tx1"/>
                </a:solidFill>
              </a:rPr>
              <a:t>.</a:t>
            </a:r>
            <a:br>
              <a:rPr lang="en-US" sz="2800" dirty="0" smtClean="0">
                <a:solidFill>
                  <a:schemeClr val="tx1"/>
                </a:solidFill>
              </a:rPr>
            </a:br>
            <a:r>
              <a:rPr lang="en-US" sz="2800" dirty="0" smtClean="0">
                <a:solidFill>
                  <a:schemeClr val="tx1"/>
                </a:solidFill>
              </a:rPr>
              <a:t/>
            </a:r>
            <a:br>
              <a:rPr lang="en-US" sz="2800" dirty="0" smtClean="0">
                <a:solidFill>
                  <a:schemeClr val="tx1"/>
                </a:solidFill>
              </a:rPr>
            </a:br>
            <a:r>
              <a:rPr lang="en-US" sz="2800" dirty="0" smtClean="0">
                <a:solidFill>
                  <a:schemeClr val="tx1"/>
                </a:solidFill>
              </a:rPr>
              <a:t>The germ theory of disease tried to prove that microbes could cause people to get sick.</a:t>
            </a:r>
            <a:br>
              <a:rPr lang="en-US" sz="2800" dirty="0" smtClean="0">
                <a:solidFill>
                  <a:schemeClr val="tx1"/>
                </a:solidFill>
              </a:rPr>
            </a:br>
            <a:r>
              <a:rPr lang="en-US" sz="2800" dirty="0" smtClean="0">
                <a:solidFill>
                  <a:schemeClr val="tx1"/>
                </a:solidFill>
              </a:rPr>
              <a:t/>
            </a:r>
            <a:br>
              <a:rPr lang="en-US" sz="2800" dirty="0" smtClean="0">
                <a:solidFill>
                  <a:schemeClr val="tx1"/>
                </a:solidFill>
              </a:rPr>
            </a:br>
            <a:r>
              <a:rPr lang="en-US" sz="2800" dirty="0" smtClean="0">
                <a:solidFill>
                  <a:srgbClr val="FF0000"/>
                </a:solidFill>
              </a:rPr>
              <a:t/>
            </a:r>
            <a:br>
              <a:rPr lang="en-US" sz="2800" dirty="0" smtClean="0">
                <a:solidFill>
                  <a:srgbClr val="FF0000"/>
                </a:solidFill>
              </a:rPr>
            </a:br>
            <a:r>
              <a:rPr lang="en-US" sz="2800" dirty="0" smtClean="0">
                <a:solidFill>
                  <a:srgbClr val="FF0000"/>
                </a:solidFill>
              </a:rPr>
              <a:t/>
            </a:r>
            <a:br>
              <a:rPr lang="en-US" sz="2800" dirty="0" smtClean="0">
                <a:solidFill>
                  <a:srgbClr val="FF0000"/>
                </a:solidFill>
              </a:rPr>
            </a:br>
            <a:endParaRPr lang="en-US" sz="2800" dirty="0">
              <a:solidFill>
                <a:srgbClr val="FF0000"/>
              </a:solidFill>
            </a:endParaRP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sz="2800" dirty="0" smtClean="0">
                <a:solidFill>
                  <a:schemeClr val="tx1"/>
                </a:solidFill>
              </a:rPr>
              <a:t>Robert Koch (Germany) – the “father of the microbiology laboratory”</a:t>
            </a:r>
            <a:endParaRPr lang="en-US" sz="2800" dirty="0">
              <a:solidFill>
                <a:schemeClr val="tx1"/>
              </a:solidFill>
            </a:endParaRPr>
          </a:p>
        </p:txBody>
      </p:sp>
      <p:pic>
        <p:nvPicPr>
          <p:cNvPr id="5" name="Content Placeholder 4" descr="koch.jpg"/>
          <p:cNvPicPr>
            <a:picLocks noGrp="1" noChangeAspect="1"/>
          </p:cNvPicPr>
          <p:nvPr>
            <p:ph idx="1"/>
          </p:nvPr>
        </p:nvPicPr>
        <p:blipFill>
          <a:blip r:embed="rId2" cstate="print"/>
          <a:stretch>
            <a:fillRect/>
          </a:stretch>
        </p:blipFill>
        <p:spPr>
          <a:xfrm>
            <a:off x="3048000" y="2362200"/>
            <a:ext cx="3200400" cy="2590800"/>
          </a:xfrm>
        </p:spPr>
      </p:pic>
    </p:spTree>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1455</TotalTime>
  <Words>687</Words>
  <Application>Microsoft Macintosh PowerPoint</Application>
  <PresentationFormat>On-screen Show (4:3)</PresentationFormat>
  <Paragraphs>61</Paragraphs>
  <Slides>55</Slides>
  <Notes>1</Notes>
  <HiddenSlides>0</HiddenSlides>
  <MMClips>0</MMClips>
  <ScaleCrop>false</ScaleCrop>
  <HeadingPairs>
    <vt:vector size="4" baseType="variant">
      <vt:variant>
        <vt:lpstr>Theme</vt:lpstr>
      </vt:variant>
      <vt:variant>
        <vt:i4>1</vt:i4>
      </vt:variant>
      <vt:variant>
        <vt:lpstr>Slide Titles</vt:lpstr>
      </vt:variant>
      <vt:variant>
        <vt:i4>55</vt:i4>
      </vt:variant>
    </vt:vector>
  </HeadingPairs>
  <TitlesOfParts>
    <vt:vector size="56" baseType="lpstr">
      <vt:lpstr>Flow</vt:lpstr>
      <vt:lpstr>Lecture Test 1 Packet B    </vt:lpstr>
      <vt:lpstr>In the 1600’s, Robert Hooke used a compound light microscope when looking at dead cork tissue and was the first to use the term “cell” to describe the basic unit of all living things.</vt:lpstr>
      <vt:lpstr>In the 1670’s, Anton van Leeuvanhoek was the first to see, draw and describe “wee beasties” and “small animacules” which were bacteria and protozoa; we consider him the “father of bacteriology and protozoology.</vt:lpstr>
      <vt:lpstr>THE GOLDEN AGE OF MICROBIOLOGY (1857 – 1914)  With the development of the microscope, the age old controversies of spontaneous generation, fermentation and the germ theory of disease were finally solved.  </vt:lpstr>
      <vt:lpstr>LOUIS PASTEUR (France) – the “father of microbiology”   </vt:lpstr>
      <vt:lpstr>Pasteur disproved the theory of spontaneous generation, as it related to microbes, with his swan neck flask experiments.</vt:lpstr>
      <vt:lpstr> Pasteur also discovered how fermentation occurred and that yeast cause the fermentation of grape juice into wine.  To save the French wine industry, which was suffering from a problem where many wine bottles started to contain vinegar, instead of wine, Louis Pasteur developed the process of PASTEURIZATION.   Pasteur also determined why vaccines worked and went to work developing vaccines.  One vaccine he developed for rabies, led to him being paid a large sum of money, with which he established the Pasteur Institute.   Pasteur was also interested in trying to prove the “germ theory of disease.”  </vt:lpstr>
      <vt:lpstr>With the discovery of bacteria and proof that biogenesis occurs to create all living organisms, the next major step in microbiology was to prove the  GERM THEORY OF DISEASE.  The germ theory of disease tried to prove that microbes could cause people to get sick.    </vt:lpstr>
      <vt:lpstr>Robert Koch (Germany) – the “father of the microbiology laboratory”</vt:lpstr>
      <vt:lpstr>Koch’s Postulates- a method of determining the etiologic agent      of infectious diseases.  1.  The suspected etiologic agent must be found in every case of the disease and be  absent in healthy hosts.  2.  The suspected etiologic agent must be isolated in pure culture and identified.   3.  The suspected etiologic agent when inoculated into a healthy susceptible host must  come down with the same disease as in step 1.  4.  The same etiologic agent from step 2 must be isolated and identified in the second  diseased animal.   Koch proved that bacteria do cause infection and disease AND with his   postulates developed a method to identify which bacteria cause each  infectious disease.  </vt:lpstr>
      <vt:lpstr>PowerPoint Presentation</vt:lpstr>
      <vt:lpstr>Koch and his colleagues also contributed other advances in the microbiology laboratory including:   a) simple staining techniques were developed to see bacteria  b) the first photographs of bacteria in diseased tissue were taken  c) the use of steam was first used to sterilize media  d) the use of agar was first used to solidify bacterial growth       media  e) aseptic transfer of bacteria using platinum wires was first       proposed  f) the use of the Petri dish was started    </vt:lpstr>
      <vt:lpstr>In 1884, Christian Gram (Denmark) developed the Gram stain.</vt:lpstr>
      <vt:lpstr>In 1892, Dmitri Ivanovski (Russia) discovered the Tobacco Mosaic virus.</vt:lpstr>
      <vt:lpstr>With the proof of the Germ Theory of Disease, the next step in microbiology was to understand how this information could be used to prevent disease in clinical settings.      </vt:lpstr>
      <vt:lpstr>Edward Jenner (England) – in the late 1700’s he developed the first vaccine known in the western world; the vaccine he developed protected people from smallpox.</vt:lpstr>
      <vt:lpstr>Ignaz Semmelweis (Austria) – in the mid 1800’s he was perplexed over the high numbers of cases or puerperal fever in mothers of newborn babies;  he hypothesized that perhaps the doctors delivering the babies should WASH THEIR HANDS!!</vt:lpstr>
      <vt:lpstr>Joseph Lister (England) – in the mid 1800’s he was the founder of antiseptic surgery and the use of antiseptics in health care.</vt:lpstr>
      <vt:lpstr>Florence Nightingale (England) in the mid 1800’s she introduced cleanliness and other antiseptic techniques to nursing practice and started nursing education.</vt:lpstr>
      <vt:lpstr>John Snow (England) – in the mid 1800’s he mapped the cases of cholera in London and started the studies of infection control and epidemiology.</vt:lpstr>
      <vt:lpstr>Also knowing that microbes cause diseases,  microbiologists and physicians began to work to develop chemotherapeutic agents to selectively destroy bacteria to treat humans with infectious diseases.   Selective toxicity – the ability to kill infectious organisms without killing the infected human.    </vt:lpstr>
      <vt:lpstr>Paul Ehrlich (Germany) – in the early 1900’s he began the study of chemotherapy and developed the first lab synthesized drug, used to treat a disease, that was selectively toxic.</vt:lpstr>
      <vt:lpstr>Alexander Fleming (England) – in 1929, he discovered penicillin, the first true antibiotic.</vt:lpstr>
      <vt:lpstr>Today, microbiology is in the modern era and has largely untapped room for exploration in the fields of epidemiology, genetic engineering, immunology, vaccines, bioremediation and in industry.  We also must be aware of the dangers associated with some of these advancements as well as the possibilities of using microbes as tools of bioterrorism.    </vt:lpstr>
      <vt:lpstr>EPIDEMIOLOGY  - the study of the effects of disease on populations, the transmission, incidence and frequency of disease.     </vt:lpstr>
      <vt:lpstr>The CDC (Centers for Disease Control and Prevention-  headquartered in Atlanta) is the main source of  epidemiologic information in the U.S.    The CDC publishes the MMWR (Morbidity and Mortality  Weekly Report), which provides information on the  morbidity (sickness) and mortality (death) due to  reportable (notifiable) diseases.    </vt:lpstr>
      <vt:lpstr>With reportable diseases there is a phenomenon called the  ICEBERG EFFECT:   - the number of cases of reportable illness in the MMWR is  assumed to underestimate the real number of people in               population with each disease.    </vt:lpstr>
      <vt:lpstr>Disease outbreaks can be classified by their frequency of occurance:   Sporadic = a few isolated cases widespread in a population     that occur in an unpredictable manner   Endemic = a constant number of cases seen over a long     period of time in a specific region   Epidemic = a drastic increase in the number of cases, beyond     what is expected for a population   Pandemic = an epidemic that occurs across continents  </vt:lpstr>
      <vt:lpstr>PowerPoint Presentation</vt:lpstr>
      <vt:lpstr>PowerPoint Presentation</vt:lpstr>
      <vt:lpstr>Some epidemiologic terms commonly used in medicine:   Symptoms vs. signs of disease, are they different things?    Symptoms are the subjective feelings of the patient               and include: Chills, Headache, Malaise    Signs are the objective findings of medical                 personnel and include: Fever, Swollen Lymph Nodes   (Syndromes are diseases that are always accompanied by a   specific group of signs and symptoms)  </vt:lpstr>
      <vt:lpstr>PowerPoint Presentation</vt:lpstr>
      <vt:lpstr>There are certain recognized phases of infectious disease:   Incubation period = the period when an infection first     occurs when no signs or symptoms     are yet apparent  Prodromal period = the period during an infection when      the patient first begins to      notice signs and symptoms  Disease period = the period when the infection causes                                   illness (disease)  Decline period = when the signs and symptoms begin to go away   Convalescence period = the period during an infection when     signs and symptoms resolve and the     patient  recuperates  </vt:lpstr>
      <vt:lpstr>PowerPoint Presentation</vt:lpstr>
      <vt:lpstr>Stages of disease – identify the stages of infection in a person suffering from a cold sore.</vt:lpstr>
      <vt:lpstr>Communicable diseases are those diseases that are transmitted   (passed) directly or indirectly from one person to  another.  - chicken pox* - herpes simplex I  - measles*  - typhoid fever     - tuberculosis (TB)  Contagious diseases* are communicable diseases that can be  easily passed from one person directly to another.  Non-communicable diseases are not easily transmitted from  one person to another and normally grow outside the  body. </vt:lpstr>
      <vt:lpstr>Reservoirs of disease are long term animate or inanimate  objects that serve as a habitat for an infectious  agent.   - a FOMITE is an inanimate (non-living) object   that serves as a reservoir of disease;    give some examples.    </vt:lpstr>
      <vt:lpstr> - a VECTOR is an animal that transmits disease.   - zoonotic diseases are infections that                 animals get and which can be passed on to                humans    - vectors can be described as:    MECHANICAL vectors, transport infectious                                                                                agent                 BIOLOGICAL vectors, transports infectious                                                                            agent and participates                                                                            in its life cycle                                                                                                 </vt:lpstr>
      <vt:lpstr>PowerPoint Presentation</vt:lpstr>
      <vt:lpstr>PowerPoint Presentation</vt:lpstr>
      <vt:lpstr> - a CARRIER is a person that transmits disease to     another person    - ACTIVE carriers have an overt clinical case     of the disease   - CONVALESCENT carriers have largely     recovered but continue to harbor    large numbers of the pathogen   - ASYMPTOMATIC carriers (= healthy) carry    the pathogen but aren’t ill   - INCUBATION carriers incubate the pathogen in     large numbers but are not yet ill   - CHRONIC carriers harbor the pathogen for months,    years or a lifetime after recovering from the    illness </vt:lpstr>
      <vt:lpstr>PowerPoint Presentation</vt:lpstr>
      <vt:lpstr>PowerPoint Presentation</vt:lpstr>
      <vt:lpstr>PowerPoint Presentation</vt:lpstr>
      <vt:lpstr>INFECTIOUS DISEASE TRANSMISSION usually occurs in  one of the following ways:   CONTACT   - direct: touching, kissing, sexual intercourse   - indirect: fomites   - respiratory droplets that travel less than one meter    from the reservoir to the host  VEHICLES   - airborne droplets that travel more than one meter from                                   the reservoir to the host                                                    - waterborne   - food-borne (food poisoning)  VECTORS   - mechanical   - biological </vt:lpstr>
      <vt:lpstr>PowerPoint Presentation</vt:lpstr>
      <vt:lpstr>CATEGORIES OF INFECTIONS     </vt:lpstr>
      <vt:lpstr> 1. LOCAL INFECTIONS  2. FOCAL INFECTIONS  3. METASTATIC INFECTIONS   4. PRIMARY INFECTIONS  5. SECONDARY INFECTIONS    6. SUPERINFECTIONS    </vt:lpstr>
      <vt:lpstr> 7. ACUTE INFECTIONS  8. CHRONIC INFECTIONS  9. LATENT INFECTIONS   10. SUBCLINICAL INFECTIONS   11. EXOGENOUS INFECTIONS  12. ENDOGENOUS INFECTIONS    </vt:lpstr>
      <vt:lpstr> 13. NOSOCOMIAL INFECTIONS  14. IATROGENIC INFECTIONS   15. OPPORTUNISTIC INFECTIONS   16. SYSTEMIC INFECTIONS  17. BACTEREMIA  18. SEPTICEMIA  19. TOXEMIA  20. VIREMIA  </vt:lpstr>
      <vt:lpstr> 21. PYOGENIC INFECTIONS  22. PYROGENIC INFECTIONS   23. TERMINAL INFECTION     </vt:lpstr>
      <vt:lpstr>STUDY THE CHEMISTRY HOMEWORK WHICH IS ALSO ON LECTURE TEST #1    </vt:lpstr>
      <vt:lpstr>LEARNING OBJECTIVES FOR LECTURE TEST 1   - be able to cite characteristics which scientists generally use to identify   living organisms from non-living things  - be able to give reasons why people study microbiology  - explain the impacts microbes play on human life  - explain the importance of microbes in various industries  - define “aseptic technique”  and its role in preventing the spread of   pathogens  - understand the functions of the CDC, NIH and WHO  - give the characteristics which differentiate prokaryotic from     eukaryotic cells  - explain the units of measure needed to measure various microbes  - be able to write and recognize scientific names; tell what is meant by   an organism’s genus and species and who was Carolus Linnaeus  - be able to list the levels of classification from domain through species  - explain how organisms are classified in each of the different kingdoms    and the characteristics of organisms in each kingdom  </vt:lpstr>
      <vt:lpstr> - Explain the difference between autotrophs and heterotrophs  - Explain the concepts of abiogenesis, Koch’s postulates, the “germ    theory of disease” and selective toxicity  - Explain the major contributions of Jannsen, Van Leeuvanhoek,    Hooke, Pasteur, Koch, Ivanovski, Jenner, Semmelweiss,   Lister, Nightingale, Snow, Ehrlich and Fleming to the field   of microbiology  - Be able to compare and contrast different types of microscopes  - Explain what epidemiology is and the role the CDC plays  - Understand the purpose of the MMWR and what the “iceberg effect”    refers to  - Be able to distinguish and use the terms sporadic, endemic, epidemic   and pandemic when referring to disease outbreaks  - Explain the difference and give examples of signs and symptoms of   disease; explain the concept of disease syndromes  - Use the terms incubation, prodromal, infection and convalescent     periods of infections properly  </vt:lpstr>
      <vt:lpstr> - Be able to distinguish between the terms contagious, communicable   and non-communicable disease  - Be able to distinguish between fomite, vector and carrier reservoirs    of disease  - Be able to explain what zoonotic diseases are and give examples  - Be able to explain how mechanical and biological vectors differ  - Be able to explain how humans acquire infections by contact, vehicles   and vectors  - Be able to understand various adjectives that describe infectious   diseases  - Be able to discuss and explain all the bold print words in the    chemistry homework as well as answer similar questions    found in the chemistry homework    </vt:lpstr>
    </vt:vector>
  </TitlesOfParts>
  <Company>Valencia Community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Test 1 Packet</dc:title>
  <dc:creator>Office of Information Technology</dc:creator>
  <cp:lastModifiedBy>Naeem Ahmed</cp:lastModifiedBy>
  <cp:revision>177</cp:revision>
  <dcterms:created xsi:type="dcterms:W3CDTF">2010-05-07T14:34:19Z</dcterms:created>
  <dcterms:modified xsi:type="dcterms:W3CDTF">2014-08-12T21:50:23Z</dcterms:modified>
</cp:coreProperties>
</file>